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6"/>
  </p:notesMasterIdLst>
  <p:sldIdLst>
    <p:sldId id="256" r:id="rId2"/>
    <p:sldId id="394" r:id="rId3"/>
    <p:sldId id="396" r:id="rId4"/>
    <p:sldId id="397"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8CAA"/>
    <a:srgbClr val="0033CC"/>
    <a:srgbClr val="20517E"/>
    <a:srgbClr val="5B9BD5"/>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1" autoAdjust="0"/>
    <p:restoredTop sz="89126" autoAdjust="0"/>
  </p:normalViewPr>
  <p:slideViewPr>
    <p:cSldViewPr snapToGrid="0">
      <p:cViewPr>
        <p:scale>
          <a:sx n="80" d="100"/>
          <a:sy n="80" d="100"/>
        </p:scale>
        <p:origin x="-47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buSzPct val="25000"/>
                <a:buNone/>
              </a:p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9061388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endParaRPr dirty="0"/>
          </a:p>
        </p:txBody>
      </p:sp>
      <p:sp>
        <p:nvSpPr>
          <p:cNvPr id="63" name="Shape 6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2848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Cover Slide">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01212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Arial"/>
                <a:ea typeface="Arial"/>
                <a:cs typeface="Arial"/>
                <a:sym typeface="Arial"/>
              </a:rPr>
              <a:pPr marL="0" marR="0" lvl="0" indent="0" algn="r" rtl="0">
                <a:spcBef>
                  <a:spcPts val="0"/>
                </a:spcBef>
                <a:buSzPct val="25000"/>
                <a:buNone/>
              </a:pPr>
              <a:t>‹#›</a:t>
            </a:fld>
            <a:endParaRPr lang="en-US" sz="1200" b="0" i="0" u="none" strike="noStrike" cap="none">
              <a:solidFill>
                <a:srgbClr val="888888"/>
              </a:solidFill>
              <a:latin typeface="Arial"/>
              <a:ea typeface="Arial"/>
              <a:cs typeface="Arial"/>
              <a:sym typeface="Arial"/>
            </a:endParaRPr>
          </a:p>
        </p:txBody>
      </p:sp>
      <p:pic>
        <p:nvPicPr>
          <p:cNvPr id="19" name="Shape 19"/>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3194069" y="1977860"/>
            <a:ext cx="5803860" cy="290227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838200" y="2254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rgbClr val="085C7E"/>
              </a:buClr>
              <a:buFont typeface="Arial"/>
              <a:buNone/>
              <a:defRPr sz="3600" b="0" i="0" u="none" strike="noStrike" cap="none">
                <a:solidFill>
                  <a:srgbClr val="085C7E"/>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8" name="Shape 28"/>
          <p:cNvSpPr txBox="1">
            <a:spLocks noGrp="1"/>
          </p:cNvSpPr>
          <p:nvPr>
            <p:ph type="body" idx="1"/>
          </p:nvPr>
        </p:nvSpPr>
        <p:spPr>
          <a:xfrm>
            <a:off x="838200" y="1495425"/>
            <a:ext cx="10515599" cy="4351338"/>
          </a:xfrm>
          <a:prstGeom prst="rect">
            <a:avLst/>
          </a:prstGeom>
          <a:noFill/>
          <a:ln>
            <a:noFill/>
          </a:ln>
        </p:spPr>
        <p:txBody>
          <a:bodyPr lIns="91425" tIns="91425" rIns="91425" bIns="91425" anchor="t" anchorCtr="0"/>
          <a:lstStyle>
            <a:lvl1pPr marL="228600" marR="0" lvl="0" indent="-127000" algn="l" rtl="0">
              <a:lnSpc>
                <a:spcPct val="143750"/>
              </a:lnSpc>
              <a:spcBef>
                <a:spcPts val="1000"/>
              </a:spcBef>
              <a:buClr>
                <a:srgbClr val="012128"/>
              </a:buClr>
              <a:buSzPct val="100000"/>
              <a:buFont typeface="Arial"/>
              <a:buChar char="-"/>
              <a:defRPr sz="1600" b="0" i="0" u="none" strike="noStrike" cap="none">
                <a:solidFill>
                  <a:srgbClr val="012128"/>
                </a:solidFill>
                <a:latin typeface="Arial"/>
                <a:ea typeface="Arial"/>
                <a:cs typeface="Arial"/>
                <a:sym typeface="Arial"/>
              </a:defRPr>
            </a:lvl1pPr>
            <a:lvl2pPr marL="685800" marR="0" lvl="1" indent="-139700" algn="l" rtl="0">
              <a:lnSpc>
                <a:spcPct val="164285"/>
              </a:lnSpc>
              <a:spcBef>
                <a:spcPts val="500"/>
              </a:spcBef>
              <a:buClr>
                <a:srgbClr val="012128"/>
              </a:buClr>
              <a:buSzPct val="100000"/>
              <a:buFont typeface="Arial"/>
              <a:buChar char="-"/>
              <a:defRPr sz="1400" b="0" i="0" u="none" strike="noStrike" cap="none">
                <a:solidFill>
                  <a:srgbClr val="012128"/>
                </a:solidFill>
                <a:latin typeface="Arial"/>
                <a:ea typeface="Arial"/>
                <a:cs typeface="Arial"/>
                <a:sym typeface="Arial"/>
              </a:defRPr>
            </a:lvl2pPr>
            <a:lvl3pPr marL="1143000" marR="0" lvl="2" indent="-139700" algn="l" rtl="0">
              <a:lnSpc>
                <a:spcPct val="164285"/>
              </a:lnSpc>
              <a:spcBef>
                <a:spcPts val="500"/>
              </a:spcBef>
              <a:buClr>
                <a:srgbClr val="012128"/>
              </a:buClr>
              <a:buSzPct val="100000"/>
              <a:buFont typeface="Arial"/>
              <a:buChar char="-"/>
              <a:defRPr sz="1400" b="0" i="0" u="none" strike="noStrike" cap="none">
                <a:solidFill>
                  <a:srgbClr val="012128"/>
                </a:solidFill>
                <a:latin typeface="Arial"/>
                <a:ea typeface="Arial"/>
                <a:cs typeface="Arial"/>
                <a:sym typeface="Arial"/>
              </a:defRPr>
            </a:lvl3pPr>
            <a:lvl4pPr marL="1600200" marR="0" lvl="3" indent="-127000" algn="l" rtl="0">
              <a:lnSpc>
                <a:spcPct val="143750"/>
              </a:lnSpc>
              <a:spcBef>
                <a:spcPts val="500"/>
              </a:spcBef>
              <a:buClr>
                <a:srgbClr val="012128"/>
              </a:buClr>
              <a:buSzPct val="100000"/>
              <a:buFont typeface="Arial"/>
              <a:buChar char="-"/>
              <a:defRPr sz="1600" b="0" i="0" u="none" strike="noStrike" cap="none">
                <a:solidFill>
                  <a:srgbClr val="012128"/>
                </a:solidFill>
                <a:latin typeface="Arial"/>
                <a:ea typeface="Arial"/>
                <a:cs typeface="Arial"/>
                <a:sym typeface="Arial"/>
              </a:defRPr>
            </a:lvl4pPr>
            <a:lvl5pPr marL="2057400" marR="0" lvl="4" indent="-127000" algn="l" rtl="0">
              <a:lnSpc>
                <a:spcPct val="143750"/>
              </a:lnSpc>
              <a:spcBef>
                <a:spcPts val="500"/>
              </a:spcBef>
              <a:buClr>
                <a:srgbClr val="012128"/>
              </a:buClr>
              <a:buSzPct val="100000"/>
              <a:buFont typeface="Arial"/>
              <a:buChar char="-"/>
              <a:defRPr sz="1600" b="0" i="0" u="none" strike="noStrike" cap="none">
                <a:solidFill>
                  <a:srgbClr val="012128"/>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Arial"/>
                <a:ea typeface="Arial"/>
                <a:cs typeface="Arial"/>
                <a:sym typeface="Arial"/>
              </a:rPr>
              <a:pPr marL="0" marR="0" lvl="0" indent="0" algn="r" rtl="0">
                <a:spcBef>
                  <a:spcPts val="0"/>
                </a:spcBef>
                <a:buSzPct val="25000"/>
                <a:buNone/>
              </a:pPr>
              <a:t>‹#›</a:t>
            </a:fld>
            <a:endParaRPr lang="en-US" sz="1200" b="0" i="0" u="none" strike="noStrike" cap="none">
              <a:solidFill>
                <a:srgbClr val="888888"/>
              </a:solidFill>
              <a:latin typeface="Arial"/>
              <a:ea typeface="Arial"/>
              <a:cs typeface="Arial"/>
              <a:sym typeface="Arial"/>
            </a:endParaRPr>
          </a:p>
        </p:txBody>
      </p:sp>
      <p:pic>
        <p:nvPicPr>
          <p:cNvPr id="32" name="Shape 32"/>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9505950" y="4416425"/>
            <a:ext cx="2686049" cy="2450540"/>
          </a:xfrm>
          <a:prstGeom prst="rect">
            <a:avLst/>
          </a:prstGeom>
          <a:noFill/>
          <a:ln>
            <a:noFill/>
          </a:ln>
        </p:spPr>
      </p:pic>
      <p:pic>
        <p:nvPicPr>
          <p:cNvPr id="33" name="Shape 33"/>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52400" y="161366"/>
            <a:ext cx="735106" cy="73510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838200" y="2254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rgbClr val="085C7E"/>
              </a:buClr>
              <a:buFont typeface="Arial"/>
              <a:buNone/>
              <a:defRPr sz="3600" b="0" i="0" u="none" strike="noStrike" cap="none">
                <a:solidFill>
                  <a:srgbClr val="085C7E"/>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1" name="Shape 11"/>
          <p:cNvSpPr txBox="1">
            <a:spLocks noGrp="1"/>
          </p:cNvSpPr>
          <p:nvPr>
            <p:ph type="body" idx="1"/>
          </p:nvPr>
        </p:nvSpPr>
        <p:spPr>
          <a:xfrm>
            <a:off x="838200" y="1495425"/>
            <a:ext cx="10515599" cy="4351338"/>
          </a:xfrm>
          <a:prstGeom prst="rect">
            <a:avLst/>
          </a:prstGeom>
          <a:noFill/>
          <a:ln>
            <a:noFill/>
          </a:ln>
        </p:spPr>
        <p:txBody>
          <a:bodyPr lIns="91425" tIns="91425" rIns="91425" bIns="91425" anchor="t" anchorCtr="0"/>
          <a:lstStyle>
            <a:lvl1pPr marL="228600" marR="0" lvl="0" indent="-88900" algn="l" rtl="0">
              <a:lnSpc>
                <a:spcPct val="90000"/>
              </a:lnSpc>
              <a:spcBef>
                <a:spcPts val="1000"/>
              </a:spcBef>
              <a:buClr>
                <a:srgbClr val="012128"/>
              </a:buClr>
              <a:buSzPct val="100000"/>
              <a:buFont typeface="Arial"/>
              <a:buChar char="-"/>
              <a:defRPr sz="2200" b="0" i="0" u="none" strike="noStrike" cap="none">
                <a:solidFill>
                  <a:srgbClr val="012128"/>
                </a:solidFill>
                <a:latin typeface="Arial"/>
                <a:ea typeface="Arial"/>
                <a:cs typeface="Arial"/>
                <a:sym typeface="Arial"/>
              </a:defRPr>
            </a:lvl1pPr>
            <a:lvl2pPr marL="685800" marR="0" lvl="1" indent="-101600" algn="l" rtl="0">
              <a:lnSpc>
                <a:spcPct val="90000"/>
              </a:lnSpc>
              <a:spcBef>
                <a:spcPts val="500"/>
              </a:spcBef>
              <a:buClr>
                <a:srgbClr val="012128"/>
              </a:buClr>
              <a:buSzPct val="100000"/>
              <a:buFont typeface="Arial"/>
              <a:buChar char="-"/>
              <a:defRPr sz="2000" b="0" i="0" u="none" strike="noStrike" cap="none">
                <a:solidFill>
                  <a:srgbClr val="012128"/>
                </a:solidFill>
                <a:latin typeface="Arial"/>
                <a:ea typeface="Arial"/>
                <a:cs typeface="Arial"/>
                <a:sym typeface="Arial"/>
              </a:defRPr>
            </a:lvl2pPr>
            <a:lvl3pPr marL="1143000" marR="0" lvl="2" indent="-114300" algn="l" rtl="0">
              <a:lnSpc>
                <a:spcPct val="90000"/>
              </a:lnSpc>
              <a:spcBef>
                <a:spcPts val="500"/>
              </a:spcBef>
              <a:buClr>
                <a:srgbClr val="012128"/>
              </a:buClr>
              <a:buSzPct val="100000"/>
              <a:buFont typeface="Arial"/>
              <a:buChar char="-"/>
              <a:defRPr sz="1800" b="0" i="0" u="none" strike="noStrike" cap="none">
                <a:solidFill>
                  <a:srgbClr val="012128"/>
                </a:solidFill>
                <a:latin typeface="Arial"/>
                <a:ea typeface="Arial"/>
                <a:cs typeface="Arial"/>
                <a:sym typeface="Arial"/>
              </a:defRPr>
            </a:lvl3pPr>
            <a:lvl4pPr marL="1600200" marR="0" lvl="3" indent="-127000" algn="l" rtl="0">
              <a:lnSpc>
                <a:spcPct val="90000"/>
              </a:lnSpc>
              <a:spcBef>
                <a:spcPts val="500"/>
              </a:spcBef>
              <a:buClr>
                <a:srgbClr val="012128"/>
              </a:buClr>
              <a:buSzPct val="100000"/>
              <a:buFont typeface="Arial"/>
              <a:buChar char="-"/>
              <a:defRPr sz="1600" b="0" i="0" u="none" strike="noStrike" cap="none">
                <a:solidFill>
                  <a:srgbClr val="012128"/>
                </a:solidFill>
                <a:latin typeface="Arial"/>
                <a:ea typeface="Arial"/>
                <a:cs typeface="Arial"/>
                <a:sym typeface="Arial"/>
              </a:defRPr>
            </a:lvl4pPr>
            <a:lvl5pPr marL="2057400" marR="0" lvl="4" indent="-127000" algn="l" rtl="0">
              <a:lnSpc>
                <a:spcPct val="90000"/>
              </a:lnSpc>
              <a:spcBef>
                <a:spcPts val="500"/>
              </a:spcBef>
              <a:buClr>
                <a:srgbClr val="012128"/>
              </a:buClr>
              <a:buSzPct val="100000"/>
              <a:buFont typeface="Arial"/>
              <a:buChar char="-"/>
              <a:defRPr sz="1600" b="0" i="0" u="none" strike="noStrike" cap="none">
                <a:solidFill>
                  <a:srgbClr val="012128"/>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Arial"/>
                <a:ea typeface="Arial"/>
                <a:cs typeface="Arial"/>
                <a:sym typeface="Arial"/>
              </a:rPr>
              <a:pPr marL="0" marR="0" lvl="0" indent="0" algn="r" rtl="0">
                <a:spcBef>
                  <a:spcPts val="0"/>
                </a:spcBef>
                <a:buSzPct val="25000"/>
                <a:buNone/>
              </a:pPr>
              <a:t>‹#›</a:t>
            </a:fld>
            <a:endParaRPr lang="en-US" sz="1200" b="0" i="0" u="none" strike="noStrike" cap="none">
              <a:solidFill>
                <a:srgbClr val="888888"/>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15.png"/><Relationship Id="rId3" Type="http://schemas.openxmlformats.org/officeDocument/2006/relationships/image" Target="../media/image8.png"/><Relationship Id="rId7" Type="http://schemas.openxmlformats.org/officeDocument/2006/relationships/image" Target="../media/image11.png"/><Relationship Id="rId12" Type="http://schemas.openxmlformats.org/officeDocument/2006/relationships/image" Target="../media/image14.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3.png"/><Relationship Id="rId5" Type="http://schemas.openxmlformats.org/officeDocument/2006/relationships/image" Target="../media/image9.png"/><Relationship Id="rId15" Type="http://schemas.openxmlformats.org/officeDocument/2006/relationships/image" Target="../media/image17.png"/><Relationship Id="rId10" Type="http://schemas.microsoft.com/office/2007/relationships/hdphoto" Target="../media/hdphoto4.wdp"/><Relationship Id="rId4" Type="http://schemas.microsoft.com/office/2007/relationships/hdphoto" Target="../media/hdphoto2.wdp"/><Relationship Id="rId9" Type="http://schemas.openxmlformats.org/officeDocument/2006/relationships/image" Target="../media/image12.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alphaModFix amt="8000"/>
            <a:lum/>
            <a:extLst>
              <a:ext uri="{28A0092B-C50C-407E-A947-70E740481C1C}">
                <a14:useLocalDpi xmlns:a14="http://schemas.microsoft.com/office/drawing/2010/main"/>
              </a:ext>
            </a:extLst>
          </a:blip>
          <a:srcRect/>
          <a:stretch>
            <a:fillRect/>
          </a:stretch>
        </a:blipFill>
        <a:effectLst/>
      </p:bgPr>
    </p:bg>
    <p:spTree>
      <p:nvGrpSpPr>
        <p:cNvPr id="1" name="Shape 64"/>
        <p:cNvGrpSpPr/>
        <p:nvPr/>
      </p:nvGrpSpPr>
      <p:grpSpPr>
        <a:xfrm>
          <a:off x="0" y="0"/>
          <a:ext cx="0" cy="0"/>
          <a:chOff x="0" y="0"/>
          <a:chExt cx="0" cy="0"/>
        </a:xfrm>
      </p:grpSpPr>
      <p:sp>
        <p:nvSpPr>
          <p:cNvPr id="3" name="TextBox 2"/>
          <p:cNvSpPr txBox="1"/>
          <p:nvPr/>
        </p:nvSpPr>
        <p:spPr>
          <a:xfrm>
            <a:off x="2352683" y="5022596"/>
            <a:ext cx="8040414" cy="707886"/>
          </a:xfrm>
          <a:prstGeom prst="rect">
            <a:avLst/>
          </a:prstGeom>
          <a:noFill/>
        </p:spPr>
        <p:txBody>
          <a:bodyPr wrap="square" rtlCol="0">
            <a:spAutoFit/>
          </a:bodyPr>
          <a:lstStyle/>
          <a:p>
            <a:pPr algn="ctr"/>
            <a:r>
              <a:rPr lang="en-GB" sz="2000" dirty="0">
                <a:latin typeface="Arial Black" pitchFamily="34" charset="0"/>
              </a:rPr>
              <a:t>Interactive Coventry Ltd is a spin out of </a:t>
            </a:r>
          </a:p>
          <a:p>
            <a:pPr algn="ctr"/>
            <a:r>
              <a:rPr lang="en-GB" sz="2000" b="1" dirty="0">
                <a:solidFill>
                  <a:srgbClr val="336699"/>
                </a:solidFill>
                <a:latin typeface="Arial Black" pitchFamily="34" charset="0"/>
              </a:rPr>
              <a:t>Coventry University, UK</a:t>
            </a:r>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302154" y="87615"/>
            <a:ext cx="1597141" cy="1597141"/>
          </a:xfrm>
          <a:prstGeom prst="roundRect">
            <a:avLst>
              <a:gd name="adj" fmla="val 8594"/>
            </a:avLst>
          </a:prstGeom>
          <a:solidFill>
            <a:srgbClr val="FFFFFF">
              <a:shade val="85000"/>
            </a:srgbClr>
          </a:solidFill>
          <a:ln>
            <a:noFill/>
          </a:ln>
          <a:effectLst/>
        </p:spPr>
      </p:pic>
      <p:pic>
        <p:nvPicPr>
          <p:cNvPr id="1026" name="Picture 2" descr="Related image"/>
          <p:cNvPicPr>
            <a:picLocks noChangeAspect="1" noChangeArrowheads="1"/>
          </p:cNvPicPr>
          <p:nvPr/>
        </p:nvPicPr>
        <p:blipFill>
          <a:blip r:embed="rId5">
            <a:extLst>
              <a:ext uri="{BEBA8EAE-BF5A-486C-A8C5-ECC9F3942E4B}">
                <a14:imgProps xmlns:a14="http://schemas.microsoft.com/office/drawing/2010/main">
                  <a14:imgLayer r:embed="rId6">
                    <a14:imgEffect>
                      <a14:saturation sat="66000"/>
                    </a14:imgEffect>
                  </a14:imgLayer>
                </a14:imgProps>
              </a:ext>
              <a:ext uri="{28A0092B-C50C-407E-A947-70E740481C1C}">
                <a14:useLocalDpi xmlns:a14="http://schemas.microsoft.com/office/drawing/2010/main"/>
              </a:ext>
            </a:extLst>
          </a:blip>
          <a:srcRect/>
          <a:stretch>
            <a:fillRect/>
          </a:stretch>
        </p:blipFill>
        <p:spPr bwMode="auto">
          <a:xfrm>
            <a:off x="10047105" y="121362"/>
            <a:ext cx="1876073" cy="1563394"/>
          </a:xfrm>
          <a:prstGeom prst="roundRect">
            <a:avLst>
              <a:gd name="adj" fmla="val 8594"/>
            </a:avLst>
          </a:prstGeom>
          <a:solidFill>
            <a:srgbClr val="FFFFFF">
              <a:shade val="85000"/>
            </a:srgbClr>
          </a:solidFill>
          <a:ln>
            <a:noFill/>
          </a:ln>
          <a:effectLs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10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69380" y="-89673"/>
            <a:ext cx="10515599" cy="1325562"/>
          </a:xfrm>
        </p:spPr>
        <p:txBody>
          <a:bodyPr/>
          <a:lstStyle/>
          <a:p>
            <a:r>
              <a:rPr lang="en-US" dirty="0">
                <a:latin typeface="Arial Black" pitchFamily="34" charset="0"/>
              </a:rPr>
              <a:t>Expertise and Experience</a:t>
            </a:r>
            <a:endParaRPr lang="en-GB" dirty="0"/>
          </a:p>
        </p:txBody>
      </p:sp>
      <p:grpSp>
        <p:nvGrpSpPr>
          <p:cNvPr id="4" name="그룹 2">
            <a:extLst>
              <a:ext uri="{FF2B5EF4-FFF2-40B4-BE49-F238E27FC236}">
                <a16:creationId xmlns="" xmlns:a16="http://schemas.microsoft.com/office/drawing/2014/main" id="{E0F511DD-509E-4981-AE49-52C68B68922E}"/>
              </a:ext>
            </a:extLst>
          </p:cNvPr>
          <p:cNvGrpSpPr/>
          <p:nvPr/>
        </p:nvGrpSpPr>
        <p:grpSpPr>
          <a:xfrm>
            <a:off x="1137784" y="3137037"/>
            <a:ext cx="10789825" cy="1044229"/>
            <a:chOff x="891037" y="3385183"/>
            <a:chExt cx="10384574" cy="936104"/>
          </a:xfrm>
          <a:solidFill>
            <a:schemeClr val="accent1"/>
          </a:solidFill>
        </p:grpSpPr>
        <p:sp>
          <p:nvSpPr>
            <p:cNvPr id="5" name="Oval 11">
              <a:extLst>
                <a:ext uri="{FF2B5EF4-FFF2-40B4-BE49-F238E27FC236}">
                  <a16:creationId xmlns="" xmlns:a16="http://schemas.microsoft.com/office/drawing/2014/main" id="{6A01469E-6546-492E-8F6F-40BFF95DFC74}"/>
                </a:ext>
              </a:extLst>
            </p:cNvPr>
            <p:cNvSpPr/>
            <p:nvPr/>
          </p:nvSpPr>
          <p:spPr>
            <a:xfrm>
              <a:off x="891037" y="3474607"/>
              <a:ext cx="2484289" cy="736452"/>
            </a:xfrm>
            <a:custGeom>
              <a:avLst/>
              <a:gdLst/>
              <a:ahLst/>
              <a:cxnLst/>
              <a:rect l="l" t="t" r="r" b="b"/>
              <a:pathLst>
                <a:path w="2484289" h="736452">
                  <a:moveTo>
                    <a:pt x="2116063" y="0"/>
                  </a:moveTo>
                  <a:cubicBezTo>
                    <a:pt x="2319429" y="0"/>
                    <a:pt x="2484289" y="164860"/>
                    <a:pt x="2484289" y="368226"/>
                  </a:cubicBezTo>
                  <a:cubicBezTo>
                    <a:pt x="2484289" y="571592"/>
                    <a:pt x="2319429" y="736452"/>
                    <a:pt x="2116063" y="736452"/>
                  </a:cubicBezTo>
                  <a:cubicBezTo>
                    <a:pt x="1936555" y="736452"/>
                    <a:pt x="1787048" y="608005"/>
                    <a:pt x="1754863" y="437925"/>
                  </a:cubicBezTo>
                  <a:lnTo>
                    <a:pt x="346009" y="437925"/>
                  </a:lnTo>
                  <a:cubicBezTo>
                    <a:pt x="318800" y="502742"/>
                    <a:pt x="254724" y="548245"/>
                    <a:pt x="180020" y="548245"/>
                  </a:cubicBezTo>
                  <a:cubicBezTo>
                    <a:pt x="80598" y="548245"/>
                    <a:pt x="0" y="467647"/>
                    <a:pt x="0" y="368225"/>
                  </a:cubicBezTo>
                  <a:cubicBezTo>
                    <a:pt x="0" y="268803"/>
                    <a:pt x="80598" y="188205"/>
                    <a:pt x="180020" y="188205"/>
                  </a:cubicBezTo>
                  <a:cubicBezTo>
                    <a:pt x="254724" y="188205"/>
                    <a:pt x="318801" y="233709"/>
                    <a:pt x="346009" y="298526"/>
                  </a:cubicBezTo>
                  <a:lnTo>
                    <a:pt x="1754863" y="298526"/>
                  </a:lnTo>
                  <a:cubicBezTo>
                    <a:pt x="1787049" y="128447"/>
                    <a:pt x="1936556" y="0"/>
                    <a:pt x="2116063" y="0"/>
                  </a:cubicBezTo>
                  <a:close/>
                </a:path>
              </a:pathLst>
            </a:custGeom>
            <a:solidFill>
              <a:srgbClr val="648CAA"/>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6" name="Oval 11">
              <a:extLst>
                <a:ext uri="{FF2B5EF4-FFF2-40B4-BE49-F238E27FC236}">
                  <a16:creationId xmlns="" xmlns:a16="http://schemas.microsoft.com/office/drawing/2014/main" id="{72F58C56-3513-45CA-BD12-A42BA474ABEB}"/>
                </a:ext>
              </a:extLst>
            </p:cNvPr>
            <p:cNvSpPr/>
            <p:nvPr/>
          </p:nvSpPr>
          <p:spPr>
            <a:xfrm>
              <a:off x="2839789" y="3485009"/>
              <a:ext cx="2484289" cy="736452"/>
            </a:xfrm>
            <a:custGeom>
              <a:avLst/>
              <a:gdLst/>
              <a:ahLst/>
              <a:cxnLst/>
              <a:rect l="l" t="t" r="r" b="b"/>
              <a:pathLst>
                <a:path w="2484289" h="736452">
                  <a:moveTo>
                    <a:pt x="2116063" y="0"/>
                  </a:moveTo>
                  <a:cubicBezTo>
                    <a:pt x="2319429" y="0"/>
                    <a:pt x="2484289" y="164860"/>
                    <a:pt x="2484289" y="368226"/>
                  </a:cubicBezTo>
                  <a:cubicBezTo>
                    <a:pt x="2484289" y="571592"/>
                    <a:pt x="2319429" y="736452"/>
                    <a:pt x="2116063" y="736452"/>
                  </a:cubicBezTo>
                  <a:cubicBezTo>
                    <a:pt x="1936555" y="736452"/>
                    <a:pt x="1787048" y="608005"/>
                    <a:pt x="1754863" y="437925"/>
                  </a:cubicBezTo>
                  <a:lnTo>
                    <a:pt x="346009" y="437925"/>
                  </a:lnTo>
                  <a:cubicBezTo>
                    <a:pt x="318800" y="502742"/>
                    <a:pt x="254724" y="548245"/>
                    <a:pt x="180020" y="548245"/>
                  </a:cubicBezTo>
                  <a:cubicBezTo>
                    <a:pt x="80598" y="548245"/>
                    <a:pt x="0" y="467647"/>
                    <a:pt x="0" y="368225"/>
                  </a:cubicBezTo>
                  <a:cubicBezTo>
                    <a:pt x="0" y="268803"/>
                    <a:pt x="80598" y="188205"/>
                    <a:pt x="180020" y="188205"/>
                  </a:cubicBezTo>
                  <a:cubicBezTo>
                    <a:pt x="254724" y="188205"/>
                    <a:pt x="318801" y="233709"/>
                    <a:pt x="346009" y="298526"/>
                  </a:cubicBezTo>
                  <a:lnTo>
                    <a:pt x="1754863" y="298526"/>
                  </a:lnTo>
                  <a:cubicBezTo>
                    <a:pt x="1787049" y="128447"/>
                    <a:pt x="1936556" y="0"/>
                    <a:pt x="2116063" y="0"/>
                  </a:cubicBezTo>
                  <a:close/>
                </a:path>
              </a:pathLst>
            </a:custGeom>
            <a:solidFill>
              <a:srgbClr val="648CAA"/>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7" name="Oval 11">
              <a:extLst>
                <a:ext uri="{FF2B5EF4-FFF2-40B4-BE49-F238E27FC236}">
                  <a16:creationId xmlns="" xmlns:a16="http://schemas.microsoft.com/office/drawing/2014/main" id="{881209D7-319D-42BD-BDA7-A0D1F0C0EAEE}"/>
                </a:ext>
              </a:extLst>
            </p:cNvPr>
            <p:cNvSpPr/>
            <p:nvPr/>
          </p:nvSpPr>
          <p:spPr>
            <a:xfrm>
              <a:off x="4788541" y="3485009"/>
              <a:ext cx="2484289" cy="736452"/>
            </a:xfrm>
            <a:custGeom>
              <a:avLst/>
              <a:gdLst/>
              <a:ahLst/>
              <a:cxnLst/>
              <a:rect l="l" t="t" r="r" b="b"/>
              <a:pathLst>
                <a:path w="2484289" h="736452">
                  <a:moveTo>
                    <a:pt x="2116063" y="0"/>
                  </a:moveTo>
                  <a:cubicBezTo>
                    <a:pt x="2319429" y="0"/>
                    <a:pt x="2484289" y="164860"/>
                    <a:pt x="2484289" y="368226"/>
                  </a:cubicBezTo>
                  <a:cubicBezTo>
                    <a:pt x="2484289" y="571592"/>
                    <a:pt x="2319429" y="736452"/>
                    <a:pt x="2116063" y="736452"/>
                  </a:cubicBezTo>
                  <a:cubicBezTo>
                    <a:pt x="1936555" y="736452"/>
                    <a:pt x="1787048" y="608005"/>
                    <a:pt x="1754863" y="437925"/>
                  </a:cubicBezTo>
                  <a:lnTo>
                    <a:pt x="346009" y="437925"/>
                  </a:lnTo>
                  <a:cubicBezTo>
                    <a:pt x="318800" y="502742"/>
                    <a:pt x="254724" y="548245"/>
                    <a:pt x="180020" y="548245"/>
                  </a:cubicBezTo>
                  <a:cubicBezTo>
                    <a:pt x="80598" y="548245"/>
                    <a:pt x="0" y="467647"/>
                    <a:pt x="0" y="368225"/>
                  </a:cubicBezTo>
                  <a:cubicBezTo>
                    <a:pt x="0" y="268803"/>
                    <a:pt x="80598" y="188205"/>
                    <a:pt x="180020" y="188205"/>
                  </a:cubicBezTo>
                  <a:cubicBezTo>
                    <a:pt x="254724" y="188205"/>
                    <a:pt x="318801" y="233709"/>
                    <a:pt x="346009" y="298526"/>
                  </a:cubicBezTo>
                  <a:lnTo>
                    <a:pt x="1754863" y="298526"/>
                  </a:lnTo>
                  <a:cubicBezTo>
                    <a:pt x="1787049" y="128447"/>
                    <a:pt x="1936556" y="0"/>
                    <a:pt x="2116063" y="0"/>
                  </a:cubicBezTo>
                  <a:close/>
                </a:path>
              </a:pathLst>
            </a:custGeom>
            <a:solidFill>
              <a:srgbClr val="648CAA"/>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8" name="Oval 11">
              <a:extLst>
                <a:ext uri="{FF2B5EF4-FFF2-40B4-BE49-F238E27FC236}">
                  <a16:creationId xmlns="" xmlns:a16="http://schemas.microsoft.com/office/drawing/2014/main" id="{A9F56E4E-3EF0-49A1-9ED9-F0A8B693C485}"/>
                </a:ext>
              </a:extLst>
            </p:cNvPr>
            <p:cNvSpPr/>
            <p:nvPr/>
          </p:nvSpPr>
          <p:spPr>
            <a:xfrm>
              <a:off x="6737293" y="3485009"/>
              <a:ext cx="2484289" cy="736452"/>
            </a:xfrm>
            <a:custGeom>
              <a:avLst/>
              <a:gdLst/>
              <a:ahLst/>
              <a:cxnLst/>
              <a:rect l="l" t="t" r="r" b="b"/>
              <a:pathLst>
                <a:path w="2484289" h="736452">
                  <a:moveTo>
                    <a:pt x="2116063" y="0"/>
                  </a:moveTo>
                  <a:cubicBezTo>
                    <a:pt x="2319429" y="0"/>
                    <a:pt x="2484289" y="164860"/>
                    <a:pt x="2484289" y="368226"/>
                  </a:cubicBezTo>
                  <a:cubicBezTo>
                    <a:pt x="2484289" y="571592"/>
                    <a:pt x="2319429" y="736452"/>
                    <a:pt x="2116063" y="736452"/>
                  </a:cubicBezTo>
                  <a:cubicBezTo>
                    <a:pt x="1936555" y="736452"/>
                    <a:pt x="1787048" y="608005"/>
                    <a:pt x="1754863" y="437925"/>
                  </a:cubicBezTo>
                  <a:lnTo>
                    <a:pt x="346009" y="437925"/>
                  </a:lnTo>
                  <a:cubicBezTo>
                    <a:pt x="318800" y="502742"/>
                    <a:pt x="254724" y="548245"/>
                    <a:pt x="180020" y="548245"/>
                  </a:cubicBezTo>
                  <a:cubicBezTo>
                    <a:pt x="80598" y="548245"/>
                    <a:pt x="0" y="467647"/>
                    <a:pt x="0" y="368225"/>
                  </a:cubicBezTo>
                  <a:cubicBezTo>
                    <a:pt x="0" y="268803"/>
                    <a:pt x="80598" y="188205"/>
                    <a:pt x="180020" y="188205"/>
                  </a:cubicBezTo>
                  <a:cubicBezTo>
                    <a:pt x="254724" y="188205"/>
                    <a:pt x="318801" y="233709"/>
                    <a:pt x="346009" y="298526"/>
                  </a:cubicBezTo>
                  <a:lnTo>
                    <a:pt x="1754863" y="298526"/>
                  </a:lnTo>
                  <a:cubicBezTo>
                    <a:pt x="1787049" y="128447"/>
                    <a:pt x="1936556" y="0"/>
                    <a:pt x="2116063" y="0"/>
                  </a:cubicBezTo>
                  <a:close/>
                </a:path>
              </a:pathLst>
            </a:custGeom>
            <a:solidFill>
              <a:srgbClr val="648CAA"/>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9" name="Oval 11">
              <a:extLst>
                <a:ext uri="{FF2B5EF4-FFF2-40B4-BE49-F238E27FC236}">
                  <a16:creationId xmlns="" xmlns:a16="http://schemas.microsoft.com/office/drawing/2014/main" id="{76082D78-BE29-479E-B0F2-F91FC8DAC27A}"/>
                </a:ext>
              </a:extLst>
            </p:cNvPr>
            <p:cNvSpPr/>
            <p:nvPr/>
          </p:nvSpPr>
          <p:spPr>
            <a:xfrm>
              <a:off x="8686045" y="3485009"/>
              <a:ext cx="2484289" cy="736452"/>
            </a:xfrm>
            <a:custGeom>
              <a:avLst/>
              <a:gdLst/>
              <a:ahLst/>
              <a:cxnLst/>
              <a:rect l="l" t="t" r="r" b="b"/>
              <a:pathLst>
                <a:path w="2484289" h="736452">
                  <a:moveTo>
                    <a:pt x="2116063" y="0"/>
                  </a:moveTo>
                  <a:cubicBezTo>
                    <a:pt x="2319429" y="0"/>
                    <a:pt x="2484289" y="164860"/>
                    <a:pt x="2484289" y="368226"/>
                  </a:cubicBezTo>
                  <a:cubicBezTo>
                    <a:pt x="2484289" y="571592"/>
                    <a:pt x="2319429" y="736452"/>
                    <a:pt x="2116063" y="736452"/>
                  </a:cubicBezTo>
                  <a:cubicBezTo>
                    <a:pt x="1936555" y="736452"/>
                    <a:pt x="1787048" y="608005"/>
                    <a:pt x="1754863" y="437925"/>
                  </a:cubicBezTo>
                  <a:lnTo>
                    <a:pt x="346009" y="437925"/>
                  </a:lnTo>
                  <a:cubicBezTo>
                    <a:pt x="318800" y="502742"/>
                    <a:pt x="254724" y="548245"/>
                    <a:pt x="180020" y="548245"/>
                  </a:cubicBezTo>
                  <a:cubicBezTo>
                    <a:pt x="80598" y="548245"/>
                    <a:pt x="0" y="467647"/>
                    <a:pt x="0" y="368225"/>
                  </a:cubicBezTo>
                  <a:cubicBezTo>
                    <a:pt x="0" y="268803"/>
                    <a:pt x="80598" y="188205"/>
                    <a:pt x="180020" y="188205"/>
                  </a:cubicBezTo>
                  <a:cubicBezTo>
                    <a:pt x="254724" y="188205"/>
                    <a:pt x="318801" y="233709"/>
                    <a:pt x="346009" y="298526"/>
                  </a:cubicBezTo>
                  <a:lnTo>
                    <a:pt x="1754863" y="298526"/>
                  </a:lnTo>
                  <a:cubicBezTo>
                    <a:pt x="1787049" y="128447"/>
                    <a:pt x="1936556" y="0"/>
                    <a:pt x="2116063" y="0"/>
                  </a:cubicBezTo>
                  <a:close/>
                </a:path>
              </a:pathLst>
            </a:custGeom>
            <a:solidFill>
              <a:schemeClr val="accent4"/>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10" name="Oval 9">
              <a:extLst>
                <a:ext uri="{FF2B5EF4-FFF2-40B4-BE49-F238E27FC236}">
                  <a16:creationId xmlns="" xmlns:a16="http://schemas.microsoft.com/office/drawing/2014/main" id="{6C0D5D5F-9935-42E5-B441-322D0E63B4C7}"/>
                </a:ext>
              </a:extLst>
            </p:cNvPr>
            <p:cNvSpPr/>
            <p:nvPr/>
          </p:nvSpPr>
          <p:spPr>
            <a:xfrm>
              <a:off x="10339507" y="3385183"/>
              <a:ext cx="936104" cy="936104"/>
            </a:xfrm>
            <a:prstGeom prst="ellipse">
              <a:avLst/>
            </a:prstGeom>
            <a:solidFill>
              <a:schemeClr val="accent4">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11" name="Oval 10">
              <a:extLst>
                <a:ext uri="{FF2B5EF4-FFF2-40B4-BE49-F238E27FC236}">
                  <a16:creationId xmlns="" xmlns:a16="http://schemas.microsoft.com/office/drawing/2014/main" id="{273C8711-C0BC-4D75-9871-465704685B63}"/>
                </a:ext>
              </a:extLst>
            </p:cNvPr>
            <p:cNvSpPr/>
            <p:nvPr/>
          </p:nvSpPr>
          <p:spPr>
            <a:xfrm>
              <a:off x="10637064" y="3682740"/>
              <a:ext cx="340990" cy="340990"/>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grpSp>
      <p:grpSp>
        <p:nvGrpSpPr>
          <p:cNvPr id="12" name="Group 11">
            <a:extLst>
              <a:ext uri="{FF2B5EF4-FFF2-40B4-BE49-F238E27FC236}">
                <a16:creationId xmlns="" xmlns:a16="http://schemas.microsoft.com/office/drawing/2014/main" id="{27F229F6-858E-4336-9F4F-805B607B857B}"/>
              </a:ext>
            </a:extLst>
          </p:cNvPr>
          <p:cNvGrpSpPr/>
          <p:nvPr/>
        </p:nvGrpSpPr>
        <p:grpSpPr>
          <a:xfrm>
            <a:off x="63785" y="2549147"/>
            <a:ext cx="2069349" cy="442912"/>
            <a:chOff x="751322" y="4662670"/>
            <a:chExt cx="1896554" cy="627134"/>
          </a:xfrm>
        </p:grpSpPr>
        <p:sp>
          <p:nvSpPr>
            <p:cNvPr id="13" name="TextBox 12">
              <a:extLst>
                <a:ext uri="{FF2B5EF4-FFF2-40B4-BE49-F238E27FC236}">
                  <a16:creationId xmlns="" xmlns:a16="http://schemas.microsoft.com/office/drawing/2014/main" id="{C0CCA43B-693C-42A6-95DC-E73BF954CF87}"/>
                </a:ext>
              </a:extLst>
            </p:cNvPr>
            <p:cNvSpPr txBox="1"/>
            <p:nvPr/>
          </p:nvSpPr>
          <p:spPr>
            <a:xfrm>
              <a:off x="751322" y="4897592"/>
              <a:ext cx="1814826" cy="392212"/>
            </a:xfrm>
            <a:prstGeom prst="rect">
              <a:avLst/>
            </a:prstGeom>
            <a:noFill/>
          </p:spPr>
          <p:txBody>
            <a:bodyPr wrap="square" rtlCol="0">
              <a:spAutoFit/>
            </a:bodyPr>
            <a:lstStyle/>
            <a:p>
              <a:pPr algn="r"/>
              <a:r>
                <a:rPr lang="en-US" altLang="ko-KR" sz="1200"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 </a:t>
              </a:r>
            </a:p>
          </p:txBody>
        </p:sp>
        <p:sp>
          <p:nvSpPr>
            <p:cNvPr id="14" name="TextBox 13">
              <a:extLst>
                <a:ext uri="{FF2B5EF4-FFF2-40B4-BE49-F238E27FC236}">
                  <a16:creationId xmlns="" xmlns:a16="http://schemas.microsoft.com/office/drawing/2014/main" id="{2D4D04A0-3C04-4497-971C-A01F7B989A40}"/>
                </a:ext>
              </a:extLst>
            </p:cNvPr>
            <p:cNvSpPr txBox="1"/>
            <p:nvPr/>
          </p:nvSpPr>
          <p:spPr>
            <a:xfrm>
              <a:off x="823402" y="4662670"/>
              <a:ext cx="1824474" cy="435792"/>
            </a:xfrm>
            <a:prstGeom prst="rect">
              <a:avLst/>
            </a:prstGeom>
            <a:noFill/>
          </p:spPr>
          <p:txBody>
            <a:bodyPr wrap="square" lIns="108000" rIns="108000" rtlCol="0">
              <a:spAutoFit/>
            </a:bodyPr>
            <a:lstStyle/>
            <a:p>
              <a:pPr algn="r"/>
              <a:r>
                <a:rPr lang="en-US" altLang="ko-KR" sz="1400"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Artificial Intelligence</a:t>
              </a:r>
              <a:endParaRPr lang="ko-KR" altLang="en-US" sz="1400"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endParaRPr>
            </a:p>
          </p:txBody>
        </p:sp>
      </p:grpSp>
      <p:grpSp>
        <p:nvGrpSpPr>
          <p:cNvPr id="15" name="Group 14">
            <a:extLst>
              <a:ext uri="{FF2B5EF4-FFF2-40B4-BE49-F238E27FC236}">
                <a16:creationId xmlns="" xmlns:a16="http://schemas.microsoft.com/office/drawing/2014/main" id="{C98279DF-061B-4DB3-B28D-CF6298A58110}"/>
              </a:ext>
            </a:extLst>
          </p:cNvPr>
          <p:cNvGrpSpPr/>
          <p:nvPr/>
        </p:nvGrpSpPr>
        <p:grpSpPr>
          <a:xfrm>
            <a:off x="155575" y="1226113"/>
            <a:ext cx="2376718" cy="900785"/>
            <a:chOff x="2644805" y="4526742"/>
            <a:chExt cx="4269883" cy="1695780"/>
          </a:xfrm>
        </p:grpSpPr>
        <p:sp>
          <p:nvSpPr>
            <p:cNvPr id="16" name="Freeform: Shape 83">
              <a:extLst>
                <a:ext uri="{FF2B5EF4-FFF2-40B4-BE49-F238E27FC236}">
                  <a16:creationId xmlns="" xmlns:a16="http://schemas.microsoft.com/office/drawing/2014/main" id="{A38B08AB-2666-4C93-B126-1DE4E8027F98}"/>
                </a:ext>
              </a:extLst>
            </p:cNvPr>
            <p:cNvSpPr/>
            <p:nvPr/>
          </p:nvSpPr>
          <p:spPr>
            <a:xfrm>
              <a:off x="2644805" y="4998996"/>
              <a:ext cx="1888549" cy="775335"/>
            </a:xfrm>
            <a:custGeom>
              <a:avLst/>
              <a:gdLst>
                <a:gd name="connsiteX0" fmla="*/ 858917 w 1888549"/>
                <a:gd name="connsiteY0" fmla="*/ 185738 h 775335"/>
                <a:gd name="connsiteX1" fmla="*/ 874990 w 1888549"/>
                <a:gd name="connsiteY1" fmla="*/ 192525 h 775335"/>
                <a:gd name="connsiteX2" fmla="*/ 876147 w 1888549"/>
                <a:gd name="connsiteY2" fmla="*/ 195263 h 775335"/>
                <a:gd name="connsiteX3" fmla="*/ 1272302 w 1888549"/>
                <a:gd name="connsiteY3" fmla="*/ 195263 h 775335"/>
                <a:gd name="connsiteX4" fmla="*/ 1449467 w 1888549"/>
                <a:gd name="connsiteY4" fmla="*/ 372428 h 775335"/>
                <a:gd name="connsiteX5" fmla="*/ 1529477 w 1888549"/>
                <a:gd name="connsiteY5" fmla="*/ 372428 h 775335"/>
                <a:gd name="connsiteX6" fmla="*/ 1598058 w 1888549"/>
                <a:gd name="connsiteY6" fmla="*/ 265748 h 775335"/>
                <a:gd name="connsiteX7" fmla="*/ 1790447 w 1888549"/>
                <a:gd name="connsiteY7" fmla="*/ 265748 h 775335"/>
                <a:gd name="connsiteX8" fmla="*/ 1793319 w 1888549"/>
                <a:gd name="connsiteY8" fmla="*/ 262890 h 775335"/>
                <a:gd name="connsiteX9" fmla="*/ 1796177 w 1888549"/>
                <a:gd name="connsiteY9" fmla="*/ 265748 h 775335"/>
                <a:gd name="connsiteX10" fmla="*/ 1888549 w 1888549"/>
                <a:gd name="connsiteY10" fmla="*/ 265748 h 775335"/>
                <a:gd name="connsiteX11" fmla="*/ 1888549 w 1888549"/>
                <a:gd name="connsiteY11" fmla="*/ 291465 h 775335"/>
                <a:gd name="connsiteX12" fmla="*/ 1800989 w 1888549"/>
                <a:gd name="connsiteY12" fmla="*/ 291465 h 775335"/>
                <a:gd name="connsiteX13" fmla="*/ 1614249 w 1888549"/>
                <a:gd name="connsiteY13" fmla="*/ 479107 h 775335"/>
                <a:gd name="connsiteX14" fmla="*/ 1321832 w 1888549"/>
                <a:gd name="connsiteY14" fmla="*/ 479107 h 775335"/>
                <a:gd name="connsiteX15" fmla="*/ 1088382 w 1888549"/>
                <a:gd name="connsiteY15" fmla="*/ 747795 h 775335"/>
                <a:gd name="connsiteX16" fmla="*/ 1090137 w 1888549"/>
                <a:gd name="connsiteY16" fmla="*/ 752118 h 775335"/>
                <a:gd name="connsiteX17" fmla="*/ 1083707 w 1888549"/>
                <a:gd name="connsiteY17" fmla="*/ 768667 h 775335"/>
                <a:gd name="connsiteX18" fmla="*/ 1067515 w 1888549"/>
                <a:gd name="connsiteY18" fmla="*/ 775335 h 775335"/>
                <a:gd name="connsiteX19" fmla="*/ 1051323 w 1888549"/>
                <a:gd name="connsiteY19" fmla="*/ 768667 h 775335"/>
                <a:gd name="connsiteX20" fmla="*/ 1044655 w 1888549"/>
                <a:gd name="connsiteY20" fmla="*/ 752475 h 775335"/>
                <a:gd name="connsiteX21" fmla="*/ 1051323 w 1888549"/>
                <a:gd name="connsiteY21" fmla="*/ 736282 h 775335"/>
                <a:gd name="connsiteX22" fmla="*/ 1067515 w 1888549"/>
                <a:gd name="connsiteY22" fmla="*/ 729615 h 775335"/>
                <a:gd name="connsiteX23" fmla="*/ 1069567 w 1888549"/>
                <a:gd name="connsiteY23" fmla="*/ 730460 h 775335"/>
                <a:gd name="connsiteX24" fmla="*/ 1310402 w 1888549"/>
                <a:gd name="connsiteY24" fmla="*/ 452437 h 775335"/>
                <a:gd name="connsiteX25" fmla="*/ 1602819 w 1888549"/>
                <a:gd name="connsiteY25" fmla="*/ 452437 h 775335"/>
                <a:gd name="connsiteX26" fmla="*/ 1764600 w 1888549"/>
                <a:gd name="connsiteY26" fmla="*/ 291465 h 775335"/>
                <a:gd name="connsiteX27" fmla="*/ 1611392 w 1888549"/>
                <a:gd name="connsiteY27" fmla="*/ 291465 h 775335"/>
                <a:gd name="connsiteX28" fmla="*/ 1542813 w 1888549"/>
                <a:gd name="connsiteY28" fmla="*/ 398145 h 775335"/>
                <a:gd name="connsiteX29" fmla="*/ 1442800 w 1888549"/>
                <a:gd name="connsiteY29" fmla="*/ 398145 h 775335"/>
                <a:gd name="connsiteX30" fmla="*/ 1440895 w 1888549"/>
                <a:gd name="connsiteY30" fmla="*/ 400050 h 775335"/>
                <a:gd name="connsiteX31" fmla="*/ 1438990 w 1888549"/>
                <a:gd name="connsiteY31" fmla="*/ 398145 h 775335"/>
                <a:gd name="connsiteX32" fmla="*/ 1159908 w 1888549"/>
                <a:gd name="connsiteY32" fmla="*/ 398145 h 775335"/>
                <a:gd name="connsiteX33" fmla="*/ 1135200 w 1888549"/>
                <a:gd name="connsiteY33" fmla="*/ 368334 h 775335"/>
                <a:gd name="connsiteX34" fmla="*/ 1064657 w 1888549"/>
                <a:gd name="connsiteY34" fmla="*/ 438150 h 775335"/>
                <a:gd name="connsiteX35" fmla="*/ 814637 w 1888549"/>
                <a:gd name="connsiteY35" fmla="*/ 438150 h 775335"/>
                <a:gd name="connsiteX36" fmla="*/ 813078 w 1888549"/>
                <a:gd name="connsiteY36" fmla="*/ 441842 h 775335"/>
                <a:gd name="connsiteX37" fmla="*/ 797005 w 1888549"/>
                <a:gd name="connsiteY37" fmla="*/ 448628 h 775335"/>
                <a:gd name="connsiteX38" fmla="*/ 774145 w 1888549"/>
                <a:gd name="connsiteY38" fmla="*/ 425768 h 775335"/>
                <a:gd name="connsiteX39" fmla="*/ 797005 w 1888549"/>
                <a:gd name="connsiteY39" fmla="*/ 402908 h 775335"/>
                <a:gd name="connsiteX40" fmla="*/ 813078 w 1888549"/>
                <a:gd name="connsiteY40" fmla="*/ 409695 h 775335"/>
                <a:gd name="connsiteX41" fmla="*/ 814234 w 1888549"/>
                <a:gd name="connsiteY41" fmla="*/ 412432 h 775335"/>
                <a:gd name="connsiteX42" fmla="*/ 1053227 w 1888549"/>
                <a:gd name="connsiteY42" fmla="*/ 412432 h 775335"/>
                <a:gd name="connsiteX43" fmla="*/ 1118035 w 1888549"/>
                <a:gd name="connsiteY43" fmla="*/ 347625 h 775335"/>
                <a:gd name="connsiteX44" fmla="*/ 1072278 w 1888549"/>
                <a:gd name="connsiteY44" fmla="*/ 292418 h 775335"/>
                <a:gd name="connsiteX45" fmla="*/ 1019035 w 1888549"/>
                <a:gd name="connsiteY45" fmla="*/ 292418 h 775335"/>
                <a:gd name="connsiteX46" fmla="*/ 929403 w 1888549"/>
                <a:gd name="connsiteY46" fmla="*/ 382905 h 775335"/>
                <a:gd name="connsiteX47" fmla="*/ 662702 w 1888549"/>
                <a:gd name="connsiteY47" fmla="*/ 382905 h 775335"/>
                <a:gd name="connsiteX48" fmla="*/ 493157 w 1888549"/>
                <a:gd name="connsiteY48" fmla="*/ 552450 h 775335"/>
                <a:gd name="connsiteX49" fmla="*/ 321708 w 1888549"/>
                <a:gd name="connsiteY49" fmla="*/ 552450 h 775335"/>
                <a:gd name="connsiteX50" fmla="*/ 43766 w 1888549"/>
                <a:gd name="connsiteY50" fmla="*/ 694962 h 775335"/>
                <a:gd name="connsiteX51" fmla="*/ 38814 w 1888549"/>
                <a:gd name="connsiteY51" fmla="*/ 707707 h 775335"/>
                <a:gd name="connsiteX52" fmla="*/ 22622 w 1888549"/>
                <a:gd name="connsiteY52" fmla="*/ 714375 h 775335"/>
                <a:gd name="connsiteX53" fmla="*/ 6429 w 1888549"/>
                <a:gd name="connsiteY53" fmla="*/ 707707 h 775335"/>
                <a:gd name="connsiteX54" fmla="*/ 6429 w 1888549"/>
                <a:gd name="connsiteY54" fmla="*/ 675322 h 775335"/>
                <a:gd name="connsiteX55" fmla="*/ 22622 w 1888549"/>
                <a:gd name="connsiteY55" fmla="*/ 668655 h 775335"/>
                <a:gd name="connsiteX56" fmla="*/ 31555 w 1888549"/>
                <a:gd name="connsiteY56" fmla="*/ 672333 h 775335"/>
                <a:gd name="connsiteX57" fmla="*/ 314088 w 1888549"/>
                <a:gd name="connsiteY57" fmla="*/ 526733 h 775335"/>
                <a:gd name="connsiteX58" fmla="*/ 481728 w 1888549"/>
                <a:gd name="connsiteY58" fmla="*/ 526733 h 775335"/>
                <a:gd name="connsiteX59" fmla="*/ 652224 w 1888549"/>
                <a:gd name="connsiteY59" fmla="*/ 356235 h 775335"/>
                <a:gd name="connsiteX60" fmla="*/ 917972 w 1888549"/>
                <a:gd name="connsiteY60" fmla="*/ 356235 h 775335"/>
                <a:gd name="connsiteX61" fmla="*/ 982448 w 1888549"/>
                <a:gd name="connsiteY61" fmla="*/ 292418 h 775335"/>
                <a:gd name="connsiteX62" fmla="*/ 487443 w 1888549"/>
                <a:gd name="connsiteY62" fmla="*/ 292418 h 775335"/>
                <a:gd name="connsiteX63" fmla="*/ 137060 w 1888549"/>
                <a:gd name="connsiteY63" fmla="*/ 470305 h 775335"/>
                <a:gd name="connsiteX64" fmla="*/ 132160 w 1888549"/>
                <a:gd name="connsiteY64" fmla="*/ 482917 h 775335"/>
                <a:gd name="connsiteX65" fmla="*/ 115968 w 1888549"/>
                <a:gd name="connsiteY65" fmla="*/ 489585 h 775335"/>
                <a:gd name="connsiteX66" fmla="*/ 99775 w 1888549"/>
                <a:gd name="connsiteY66" fmla="*/ 482917 h 775335"/>
                <a:gd name="connsiteX67" fmla="*/ 99775 w 1888549"/>
                <a:gd name="connsiteY67" fmla="*/ 450532 h 775335"/>
                <a:gd name="connsiteX68" fmla="*/ 115968 w 1888549"/>
                <a:gd name="connsiteY68" fmla="*/ 443865 h 775335"/>
                <a:gd name="connsiteX69" fmla="*/ 125063 w 1888549"/>
                <a:gd name="connsiteY69" fmla="*/ 447610 h 775335"/>
                <a:gd name="connsiteX70" fmla="*/ 479823 w 1888549"/>
                <a:gd name="connsiteY70" fmla="*/ 266700 h 775335"/>
                <a:gd name="connsiteX71" fmla="*/ 1008431 w 1888549"/>
                <a:gd name="connsiteY71" fmla="*/ 266700 h 775335"/>
                <a:gd name="connsiteX72" fmla="*/ 1011317 w 1888549"/>
                <a:gd name="connsiteY72" fmla="*/ 263843 h 775335"/>
                <a:gd name="connsiteX73" fmla="*/ 1014174 w 1888549"/>
                <a:gd name="connsiteY73" fmla="*/ 266700 h 775335"/>
                <a:gd name="connsiteX74" fmla="*/ 1084660 w 1888549"/>
                <a:gd name="connsiteY74" fmla="*/ 266700 h 775335"/>
                <a:gd name="connsiteX75" fmla="*/ 1136151 w 1888549"/>
                <a:gd name="connsiteY75" fmla="*/ 329508 h 775335"/>
                <a:gd name="connsiteX76" fmla="*/ 1137999 w 1888549"/>
                <a:gd name="connsiteY76" fmla="*/ 327660 h 775335"/>
                <a:gd name="connsiteX77" fmla="*/ 1157049 w 1888549"/>
                <a:gd name="connsiteY77" fmla="*/ 346710 h 775335"/>
                <a:gd name="connsiteX78" fmla="*/ 1153297 w 1888549"/>
                <a:gd name="connsiteY78" fmla="*/ 350423 h 775335"/>
                <a:gd name="connsiteX79" fmla="*/ 1171338 w 1888549"/>
                <a:gd name="connsiteY79" fmla="*/ 372428 h 775335"/>
                <a:gd name="connsiteX80" fmla="*/ 1413273 w 1888549"/>
                <a:gd name="connsiteY80" fmla="*/ 372428 h 775335"/>
                <a:gd name="connsiteX81" fmla="*/ 1261825 w 1888549"/>
                <a:gd name="connsiteY81" fmla="*/ 220980 h 775335"/>
                <a:gd name="connsiteX82" fmla="*/ 876549 w 1888549"/>
                <a:gd name="connsiteY82" fmla="*/ 220980 h 775335"/>
                <a:gd name="connsiteX83" fmla="*/ 874990 w 1888549"/>
                <a:gd name="connsiteY83" fmla="*/ 224672 h 775335"/>
                <a:gd name="connsiteX84" fmla="*/ 858917 w 1888549"/>
                <a:gd name="connsiteY84" fmla="*/ 231458 h 775335"/>
                <a:gd name="connsiteX85" fmla="*/ 836057 w 1888549"/>
                <a:gd name="connsiteY85" fmla="*/ 208598 h 775335"/>
                <a:gd name="connsiteX86" fmla="*/ 858917 w 1888549"/>
                <a:gd name="connsiteY86" fmla="*/ 185738 h 775335"/>
                <a:gd name="connsiteX87" fmla="*/ 271226 w 1888549"/>
                <a:gd name="connsiteY87" fmla="*/ 0 h 775335"/>
                <a:gd name="connsiteX88" fmla="*/ 287390 w 1888549"/>
                <a:gd name="connsiteY88" fmla="*/ 6695 h 775335"/>
                <a:gd name="connsiteX89" fmla="*/ 288562 w 1888549"/>
                <a:gd name="connsiteY89" fmla="*/ 9525 h 775335"/>
                <a:gd name="connsiteX90" fmla="*/ 369333 w 1888549"/>
                <a:gd name="connsiteY90" fmla="*/ 9525 h 775335"/>
                <a:gd name="connsiteX91" fmla="*/ 489348 w 1888549"/>
                <a:gd name="connsiteY91" fmla="*/ 130492 h 775335"/>
                <a:gd name="connsiteX92" fmla="*/ 1072278 w 1888549"/>
                <a:gd name="connsiteY92" fmla="*/ 130492 h 775335"/>
                <a:gd name="connsiteX93" fmla="*/ 1139905 w 1888549"/>
                <a:gd name="connsiteY93" fmla="*/ 23812 h 775335"/>
                <a:gd name="connsiteX94" fmla="*/ 1284828 w 1888549"/>
                <a:gd name="connsiteY94" fmla="*/ 23812 h 775335"/>
                <a:gd name="connsiteX95" fmla="*/ 1287542 w 1888549"/>
                <a:gd name="connsiteY95" fmla="*/ 20955 h 775335"/>
                <a:gd name="connsiteX96" fmla="*/ 1290384 w 1888549"/>
                <a:gd name="connsiteY96" fmla="*/ 23812 h 775335"/>
                <a:gd name="connsiteX97" fmla="*/ 1553289 w 1888549"/>
                <a:gd name="connsiteY97" fmla="*/ 23812 h 775335"/>
                <a:gd name="connsiteX98" fmla="*/ 1612344 w 1888549"/>
                <a:gd name="connsiteY98" fmla="*/ 131445 h 775335"/>
                <a:gd name="connsiteX99" fmla="*/ 1888549 w 1888549"/>
                <a:gd name="connsiteY99" fmla="*/ 131445 h 775335"/>
                <a:gd name="connsiteX100" fmla="*/ 1888549 w 1888549"/>
                <a:gd name="connsiteY100" fmla="*/ 157162 h 775335"/>
                <a:gd name="connsiteX101" fmla="*/ 1598058 w 1888549"/>
                <a:gd name="connsiteY101" fmla="*/ 157162 h 775335"/>
                <a:gd name="connsiteX102" fmla="*/ 1539002 w 1888549"/>
                <a:gd name="connsiteY102" fmla="*/ 50482 h 775335"/>
                <a:gd name="connsiteX103" fmla="*/ 1316918 w 1888549"/>
                <a:gd name="connsiteY103" fmla="*/ 50482 h 775335"/>
                <a:gd name="connsiteX104" fmla="*/ 1472327 w 1888549"/>
                <a:gd name="connsiteY104" fmla="*/ 206692 h 775335"/>
                <a:gd name="connsiteX105" fmla="*/ 1888549 w 1888549"/>
                <a:gd name="connsiteY105" fmla="*/ 206692 h 775335"/>
                <a:gd name="connsiteX106" fmla="*/ 1888549 w 1888549"/>
                <a:gd name="connsiteY106" fmla="*/ 233054 h 775335"/>
                <a:gd name="connsiteX107" fmla="*/ 1461850 w 1888549"/>
                <a:gd name="connsiteY107" fmla="*/ 232410 h 775335"/>
                <a:gd name="connsiteX108" fmla="*/ 1279922 w 1888549"/>
                <a:gd name="connsiteY108" fmla="*/ 50482 h 775335"/>
                <a:gd name="connsiteX109" fmla="*/ 1153240 w 1888549"/>
                <a:gd name="connsiteY109" fmla="*/ 50482 h 775335"/>
                <a:gd name="connsiteX110" fmla="*/ 1085613 w 1888549"/>
                <a:gd name="connsiteY110" fmla="*/ 156210 h 775335"/>
                <a:gd name="connsiteX111" fmla="*/ 478870 w 1888549"/>
                <a:gd name="connsiteY111" fmla="*/ 156210 h 775335"/>
                <a:gd name="connsiteX112" fmla="*/ 357903 w 1888549"/>
                <a:gd name="connsiteY112" fmla="*/ 36195 h 775335"/>
                <a:gd name="connsiteX113" fmla="*/ 288562 w 1888549"/>
                <a:gd name="connsiteY113" fmla="*/ 36195 h 775335"/>
                <a:gd name="connsiteX114" fmla="*/ 287390 w 1888549"/>
                <a:gd name="connsiteY114" fmla="*/ 39024 h 775335"/>
                <a:gd name="connsiteX115" fmla="*/ 271226 w 1888549"/>
                <a:gd name="connsiteY115" fmla="*/ 45720 h 775335"/>
                <a:gd name="connsiteX116" fmla="*/ 248366 w 1888549"/>
                <a:gd name="connsiteY116" fmla="*/ 22860 h 775335"/>
                <a:gd name="connsiteX117" fmla="*/ 271226 w 1888549"/>
                <a:gd name="connsiteY117" fmla="*/ 0 h 77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888549" h="775335">
                  <a:moveTo>
                    <a:pt x="858917" y="185738"/>
                  </a:moveTo>
                  <a:cubicBezTo>
                    <a:pt x="865108" y="185738"/>
                    <a:pt x="870823" y="188357"/>
                    <a:pt x="874990" y="192525"/>
                  </a:cubicBezTo>
                  <a:lnTo>
                    <a:pt x="876147" y="195263"/>
                  </a:lnTo>
                  <a:lnTo>
                    <a:pt x="1272302" y="195263"/>
                  </a:lnTo>
                  <a:lnTo>
                    <a:pt x="1449467" y="372428"/>
                  </a:lnTo>
                  <a:lnTo>
                    <a:pt x="1529477" y="372428"/>
                  </a:lnTo>
                  <a:lnTo>
                    <a:pt x="1598058" y="265748"/>
                  </a:lnTo>
                  <a:lnTo>
                    <a:pt x="1790447" y="265748"/>
                  </a:lnTo>
                  <a:lnTo>
                    <a:pt x="1793319" y="262890"/>
                  </a:lnTo>
                  <a:lnTo>
                    <a:pt x="1796177" y="265748"/>
                  </a:lnTo>
                  <a:lnTo>
                    <a:pt x="1888549" y="265748"/>
                  </a:lnTo>
                  <a:lnTo>
                    <a:pt x="1888549" y="291465"/>
                  </a:lnTo>
                  <a:lnTo>
                    <a:pt x="1800989" y="291465"/>
                  </a:lnTo>
                  <a:lnTo>
                    <a:pt x="1614249" y="479107"/>
                  </a:lnTo>
                  <a:lnTo>
                    <a:pt x="1321832" y="479107"/>
                  </a:lnTo>
                  <a:lnTo>
                    <a:pt x="1088382" y="747795"/>
                  </a:lnTo>
                  <a:lnTo>
                    <a:pt x="1090137" y="752118"/>
                  </a:lnTo>
                  <a:cubicBezTo>
                    <a:pt x="1090137" y="757952"/>
                    <a:pt x="1087994" y="763905"/>
                    <a:pt x="1083707" y="768667"/>
                  </a:cubicBezTo>
                  <a:cubicBezTo>
                    <a:pt x="1078946" y="773430"/>
                    <a:pt x="1073230" y="775335"/>
                    <a:pt x="1067515" y="775335"/>
                  </a:cubicBezTo>
                  <a:cubicBezTo>
                    <a:pt x="1061801" y="775335"/>
                    <a:pt x="1056085" y="773430"/>
                    <a:pt x="1051323" y="768667"/>
                  </a:cubicBezTo>
                  <a:cubicBezTo>
                    <a:pt x="1046561" y="764857"/>
                    <a:pt x="1044655" y="759142"/>
                    <a:pt x="1044655" y="752475"/>
                  </a:cubicBezTo>
                  <a:cubicBezTo>
                    <a:pt x="1044655" y="746760"/>
                    <a:pt x="1046561" y="741045"/>
                    <a:pt x="1051323" y="736282"/>
                  </a:cubicBezTo>
                  <a:cubicBezTo>
                    <a:pt x="1055133" y="732472"/>
                    <a:pt x="1060848" y="729615"/>
                    <a:pt x="1067515" y="729615"/>
                  </a:cubicBezTo>
                  <a:lnTo>
                    <a:pt x="1069567" y="730460"/>
                  </a:lnTo>
                  <a:lnTo>
                    <a:pt x="1310402" y="452437"/>
                  </a:lnTo>
                  <a:lnTo>
                    <a:pt x="1602819" y="452437"/>
                  </a:lnTo>
                  <a:lnTo>
                    <a:pt x="1764600" y="291465"/>
                  </a:lnTo>
                  <a:lnTo>
                    <a:pt x="1611392" y="291465"/>
                  </a:lnTo>
                  <a:lnTo>
                    <a:pt x="1542813" y="398145"/>
                  </a:lnTo>
                  <a:lnTo>
                    <a:pt x="1442800" y="398145"/>
                  </a:lnTo>
                  <a:lnTo>
                    <a:pt x="1440895" y="400050"/>
                  </a:lnTo>
                  <a:lnTo>
                    <a:pt x="1438990" y="398145"/>
                  </a:lnTo>
                  <a:lnTo>
                    <a:pt x="1159908" y="398145"/>
                  </a:lnTo>
                  <a:lnTo>
                    <a:pt x="1135200" y="368334"/>
                  </a:lnTo>
                  <a:lnTo>
                    <a:pt x="1064657" y="438150"/>
                  </a:lnTo>
                  <a:lnTo>
                    <a:pt x="814637" y="438150"/>
                  </a:lnTo>
                  <a:lnTo>
                    <a:pt x="813078" y="441842"/>
                  </a:lnTo>
                  <a:cubicBezTo>
                    <a:pt x="808911" y="446009"/>
                    <a:pt x="803196" y="448628"/>
                    <a:pt x="797005" y="448628"/>
                  </a:cubicBezTo>
                  <a:cubicBezTo>
                    <a:pt x="784622" y="448628"/>
                    <a:pt x="774145" y="438150"/>
                    <a:pt x="774145" y="425768"/>
                  </a:cubicBezTo>
                  <a:cubicBezTo>
                    <a:pt x="774145" y="413385"/>
                    <a:pt x="784622" y="402908"/>
                    <a:pt x="797005" y="402908"/>
                  </a:cubicBezTo>
                  <a:cubicBezTo>
                    <a:pt x="803196" y="402908"/>
                    <a:pt x="808911" y="405527"/>
                    <a:pt x="813078" y="409695"/>
                  </a:cubicBezTo>
                  <a:lnTo>
                    <a:pt x="814234" y="412432"/>
                  </a:lnTo>
                  <a:lnTo>
                    <a:pt x="1053227" y="412432"/>
                  </a:lnTo>
                  <a:lnTo>
                    <a:pt x="1118035" y="347625"/>
                  </a:lnTo>
                  <a:lnTo>
                    <a:pt x="1072278" y="292418"/>
                  </a:lnTo>
                  <a:lnTo>
                    <a:pt x="1019035" y="292418"/>
                  </a:lnTo>
                  <a:lnTo>
                    <a:pt x="929403" y="382905"/>
                  </a:lnTo>
                  <a:lnTo>
                    <a:pt x="662702" y="382905"/>
                  </a:lnTo>
                  <a:lnTo>
                    <a:pt x="493157" y="552450"/>
                  </a:lnTo>
                  <a:lnTo>
                    <a:pt x="321708" y="552450"/>
                  </a:lnTo>
                  <a:lnTo>
                    <a:pt x="43766" y="694962"/>
                  </a:lnTo>
                  <a:lnTo>
                    <a:pt x="38814" y="707707"/>
                  </a:lnTo>
                  <a:cubicBezTo>
                    <a:pt x="34052" y="711517"/>
                    <a:pt x="28337" y="714375"/>
                    <a:pt x="22622" y="714375"/>
                  </a:cubicBezTo>
                  <a:cubicBezTo>
                    <a:pt x="16907" y="714375"/>
                    <a:pt x="11192" y="712470"/>
                    <a:pt x="6429" y="707707"/>
                  </a:cubicBezTo>
                  <a:cubicBezTo>
                    <a:pt x="-2143" y="699135"/>
                    <a:pt x="-2143" y="684847"/>
                    <a:pt x="6429" y="675322"/>
                  </a:cubicBezTo>
                  <a:cubicBezTo>
                    <a:pt x="10239" y="670560"/>
                    <a:pt x="15954" y="668655"/>
                    <a:pt x="22622" y="668655"/>
                  </a:cubicBezTo>
                  <a:lnTo>
                    <a:pt x="31555" y="672333"/>
                  </a:lnTo>
                  <a:lnTo>
                    <a:pt x="314088" y="526733"/>
                  </a:lnTo>
                  <a:lnTo>
                    <a:pt x="481728" y="526733"/>
                  </a:lnTo>
                  <a:lnTo>
                    <a:pt x="652224" y="356235"/>
                  </a:lnTo>
                  <a:lnTo>
                    <a:pt x="917972" y="356235"/>
                  </a:lnTo>
                  <a:lnTo>
                    <a:pt x="982448" y="292418"/>
                  </a:lnTo>
                  <a:lnTo>
                    <a:pt x="487443" y="292418"/>
                  </a:lnTo>
                  <a:lnTo>
                    <a:pt x="137060" y="470305"/>
                  </a:lnTo>
                  <a:lnTo>
                    <a:pt x="132160" y="482917"/>
                  </a:lnTo>
                  <a:cubicBezTo>
                    <a:pt x="127398" y="486727"/>
                    <a:pt x="121683" y="489585"/>
                    <a:pt x="115968" y="489585"/>
                  </a:cubicBezTo>
                  <a:cubicBezTo>
                    <a:pt x="110253" y="489585"/>
                    <a:pt x="104538" y="487680"/>
                    <a:pt x="99775" y="482917"/>
                  </a:cubicBezTo>
                  <a:cubicBezTo>
                    <a:pt x="91203" y="474345"/>
                    <a:pt x="91203" y="460057"/>
                    <a:pt x="99775" y="450532"/>
                  </a:cubicBezTo>
                  <a:cubicBezTo>
                    <a:pt x="104538" y="445770"/>
                    <a:pt x="109300" y="443865"/>
                    <a:pt x="115968" y="443865"/>
                  </a:cubicBezTo>
                  <a:lnTo>
                    <a:pt x="125063" y="447610"/>
                  </a:lnTo>
                  <a:lnTo>
                    <a:pt x="479823" y="266700"/>
                  </a:lnTo>
                  <a:lnTo>
                    <a:pt x="1008431" y="266700"/>
                  </a:lnTo>
                  <a:lnTo>
                    <a:pt x="1011317" y="263843"/>
                  </a:lnTo>
                  <a:lnTo>
                    <a:pt x="1014174" y="266700"/>
                  </a:lnTo>
                  <a:lnTo>
                    <a:pt x="1084660" y="266700"/>
                  </a:lnTo>
                  <a:lnTo>
                    <a:pt x="1136151" y="329508"/>
                  </a:lnTo>
                  <a:lnTo>
                    <a:pt x="1137999" y="327660"/>
                  </a:lnTo>
                  <a:lnTo>
                    <a:pt x="1157049" y="346710"/>
                  </a:lnTo>
                  <a:lnTo>
                    <a:pt x="1153297" y="350423"/>
                  </a:lnTo>
                  <a:lnTo>
                    <a:pt x="1171338" y="372428"/>
                  </a:lnTo>
                  <a:lnTo>
                    <a:pt x="1413273" y="372428"/>
                  </a:lnTo>
                  <a:lnTo>
                    <a:pt x="1261825" y="220980"/>
                  </a:lnTo>
                  <a:lnTo>
                    <a:pt x="876549" y="220980"/>
                  </a:lnTo>
                  <a:lnTo>
                    <a:pt x="874990" y="224672"/>
                  </a:lnTo>
                  <a:cubicBezTo>
                    <a:pt x="870823" y="228839"/>
                    <a:pt x="865108" y="231458"/>
                    <a:pt x="858917" y="231458"/>
                  </a:cubicBezTo>
                  <a:cubicBezTo>
                    <a:pt x="846534" y="231458"/>
                    <a:pt x="836057" y="220980"/>
                    <a:pt x="836057" y="208598"/>
                  </a:cubicBezTo>
                  <a:cubicBezTo>
                    <a:pt x="836057" y="196215"/>
                    <a:pt x="846534" y="185738"/>
                    <a:pt x="858917" y="185738"/>
                  </a:cubicBezTo>
                  <a:close/>
                  <a:moveTo>
                    <a:pt x="271226" y="0"/>
                  </a:moveTo>
                  <a:cubicBezTo>
                    <a:pt x="277538" y="0"/>
                    <a:pt x="283253" y="2559"/>
                    <a:pt x="287390" y="6695"/>
                  </a:cubicBezTo>
                  <a:lnTo>
                    <a:pt x="288562" y="9525"/>
                  </a:lnTo>
                  <a:lnTo>
                    <a:pt x="369333" y="9525"/>
                  </a:lnTo>
                  <a:lnTo>
                    <a:pt x="489348" y="130492"/>
                  </a:lnTo>
                  <a:lnTo>
                    <a:pt x="1072278" y="130492"/>
                  </a:lnTo>
                  <a:lnTo>
                    <a:pt x="1139905" y="23812"/>
                  </a:lnTo>
                  <a:lnTo>
                    <a:pt x="1284828" y="23812"/>
                  </a:lnTo>
                  <a:lnTo>
                    <a:pt x="1287542" y="20955"/>
                  </a:lnTo>
                  <a:lnTo>
                    <a:pt x="1290384" y="23812"/>
                  </a:lnTo>
                  <a:lnTo>
                    <a:pt x="1553289" y="23812"/>
                  </a:lnTo>
                  <a:lnTo>
                    <a:pt x="1612344" y="131445"/>
                  </a:lnTo>
                  <a:lnTo>
                    <a:pt x="1888549" y="131445"/>
                  </a:lnTo>
                  <a:lnTo>
                    <a:pt x="1888549" y="157162"/>
                  </a:lnTo>
                  <a:lnTo>
                    <a:pt x="1598058" y="157162"/>
                  </a:lnTo>
                  <a:lnTo>
                    <a:pt x="1539002" y="50482"/>
                  </a:lnTo>
                  <a:lnTo>
                    <a:pt x="1316918" y="50482"/>
                  </a:lnTo>
                  <a:lnTo>
                    <a:pt x="1472327" y="206692"/>
                  </a:lnTo>
                  <a:lnTo>
                    <a:pt x="1888549" y="206692"/>
                  </a:lnTo>
                  <a:lnTo>
                    <a:pt x="1888549" y="233054"/>
                  </a:lnTo>
                  <a:lnTo>
                    <a:pt x="1461850" y="232410"/>
                  </a:lnTo>
                  <a:lnTo>
                    <a:pt x="1279922" y="50482"/>
                  </a:lnTo>
                  <a:lnTo>
                    <a:pt x="1153240" y="50482"/>
                  </a:lnTo>
                  <a:lnTo>
                    <a:pt x="1085613" y="156210"/>
                  </a:lnTo>
                  <a:lnTo>
                    <a:pt x="478870" y="156210"/>
                  </a:lnTo>
                  <a:lnTo>
                    <a:pt x="357903" y="36195"/>
                  </a:lnTo>
                  <a:lnTo>
                    <a:pt x="288562" y="36195"/>
                  </a:lnTo>
                  <a:lnTo>
                    <a:pt x="287390" y="39024"/>
                  </a:lnTo>
                  <a:cubicBezTo>
                    <a:pt x="283253" y="43161"/>
                    <a:pt x="277538" y="45720"/>
                    <a:pt x="271226" y="45720"/>
                  </a:cubicBezTo>
                  <a:cubicBezTo>
                    <a:pt x="258601" y="45720"/>
                    <a:pt x="248366" y="35485"/>
                    <a:pt x="248366" y="22860"/>
                  </a:cubicBezTo>
                  <a:cubicBezTo>
                    <a:pt x="248366" y="10235"/>
                    <a:pt x="258601" y="0"/>
                    <a:pt x="271226" y="0"/>
                  </a:cubicBezTo>
                  <a:close/>
                </a:path>
              </a:pathLst>
            </a:custGeom>
            <a:solidFill>
              <a:srgbClr val="648CAA"/>
            </a:solidFill>
            <a:ln w="9525" cap="flat">
              <a:noFill/>
              <a:prstDash val="solid"/>
              <a:miter/>
            </a:ln>
          </p:spPr>
          <p:txBody>
            <a:bodyPr rtlCol="0" anchor="ctr"/>
            <a:lstStyle/>
            <a:p>
              <a:endParaRPr lang="en-US"/>
            </a:p>
          </p:txBody>
        </p:sp>
        <p:sp>
          <p:nvSpPr>
            <p:cNvPr id="17" name="Freeform: Shape 84">
              <a:extLst>
                <a:ext uri="{FF2B5EF4-FFF2-40B4-BE49-F238E27FC236}">
                  <a16:creationId xmlns="" xmlns:a16="http://schemas.microsoft.com/office/drawing/2014/main" id="{1E875148-6624-42FE-9EAE-144E07D64C70}"/>
                </a:ext>
              </a:extLst>
            </p:cNvPr>
            <p:cNvSpPr/>
            <p:nvPr/>
          </p:nvSpPr>
          <p:spPr>
            <a:xfrm flipH="1" flipV="1">
              <a:off x="5026139" y="4804508"/>
              <a:ext cx="1888549" cy="775335"/>
            </a:xfrm>
            <a:custGeom>
              <a:avLst/>
              <a:gdLst>
                <a:gd name="connsiteX0" fmla="*/ 858917 w 1888549"/>
                <a:gd name="connsiteY0" fmla="*/ 185738 h 775335"/>
                <a:gd name="connsiteX1" fmla="*/ 874990 w 1888549"/>
                <a:gd name="connsiteY1" fmla="*/ 192525 h 775335"/>
                <a:gd name="connsiteX2" fmla="*/ 876147 w 1888549"/>
                <a:gd name="connsiteY2" fmla="*/ 195263 h 775335"/>
                <a:gd name="connsiteX3" fmla="*/ 1272302 w 1888549"/>
                <a:gd name="connsiteY3" fmla="*/ 195263 h 775335"/>
                <a:gd name="connsiteX4" fmla="*/ 1449467 w 1888549"/>
                <a:gd name="connsiteY4" fmla="*/ 372428 h 775335"/>
                <a:gd name="connsiteX5" fmla="*/ 1529477 w 1888549"/>
                <a:gd name="connsiteY5" fmla="*/ 372428 h 775335"/>
                <a:gd name="connsiteX6" fmla="*/ 1598058 w 1888549"/>
                <a:gd name="connsiteY6" fmla="*/ 265748 h 775335"/>
                <a:gd name="connsiteX7" fmla="*/ 1790447 w 1888549"/>
                <a:gd name="connsiteY7" fmla="*/ 265748 h 775335"/>
                <a:gd name="connsiteX8" fmla="*/ 1793319 w 1888549"/>
                <a:gd name="connsiteY8" fmla="*/ 262890 h 775335"/>
                <a:gd name="connsiteX9" fmla="*/ 1796177 w 1888549"/>
                <a:gd name="connsiteY9" fmla="*/ 265748 h 775335"/>
                <a:gd name="connsiteX10" fmla="*/ 1888549 w 1888549"/>
                <a:gd name="connsiteY10" fmla="*/ 265748 h 775335"/>
                <a:gd name="connsiteX11" fmla="*/ 1888549 w 1888549"/>
                <a:gd name="connsiteY11" fmla="*/ 291465 h 775335"/>
                <a:gd name="connsiteX12" fmla="*/ 1800989 w 1888549"/>
                <a:gd name="connsiteY12" fmla="*/ 291465 h 775335"/>
                <a:gd name="connsiteX13" fmla="*/ 1614249 w 1888549"/>
                <a:gd name="connsiteY13" fmla="*/ 479107 h 775335"/>
                <a:gd name="connsiteX14" fmla="*/ 1321832 w 1888549"/>
                <a:gd name="connsiteY14" fmla="*/ 479107 h 775335"/>
                <a:gd name="connsiteX15" fmla="*/ 1088382 w 1888549"/>
                <a:gd name="connsiteY15" fmla="*/ 747795 h 775335"/>
                <a:gd name="connsiteX16" fmla="*/ 1090137 w 1888549"/>
                <a:gd name="connsiteY16" fmla="*/ 752118 h 775335"/>
                <a:gd name="connsiteX17" fmla="*/ 1083707 w 1888549"/>
                <a:gd name="connsiteY17" fmla="*/ 768667 h 775335"/>
                <a:gd name="connsiteX18" fmla="*/ 1067515 w 1888549"/>
                <a:gd name="connsiteY18" fmla="*/ 775335 h 775335"/>
                <a:gd name="connsiteX19" fmla="*/ 1051323 w 1888549"/>
                <a:gd name="connsiteY19" fmla="*/ 768667 h 775335"/>
                <a:gd name="connsiteX20" fmla="*/ 1044655 w 1888549"/>
                <a:gd name="connsiteY20" fmla="*/ 752475 h 775335"/>
                <a:gd name="connsiteX21" fmla="*/ 1051323 w 1888549"/>
                <a:gd name="connsiteY21" fmla="*/ 736282 h 775335"/>
                <a:gd name="connsiteX22" fmla="*/ 1067515 w 1888549"/>
                <a:gd name="connsiteY22" fmla="*/ 729615 h 775335"/>
                <a:gd name="connsiteX23" fmla="*/ 1069567 w 1888549"/>
                <a:gd name="connsiteY23" fmla="*/ 730460 h 775335"/>
                <a:gd name="connsiteX24" fmla="*/ 1310402 w 1888549"/>
                <a:gd name="connsiteY24" fmla="*/ 452437 h 775335"/>
                <a:gd name="connsiteX25" fmla="*/ 1602819 w 1888549"/>
                <a:gd name="connsiteY25" fmla="*/ 452437 h 775335"/>
                <a:gd name="connsiteX26" fmla="*/ 1764600 w 1888549"/>
                <a:gd name="connsiteY26" fmla="*/ 291465 h 775335"/>
                <a:gd name="connsiteX27" fmla="*/ 1611392 w 1888549"/>
                <a:gd name="connsiteY27" fmla="*/ 291465 h 775335"/>
                <a:gd name="connsiteX28" fmla="*/ 1542813 w 1888549"/>
                <a:gd name="connsiteY28" fmla="*/ 398145 h 775335"/>
                <a:gd name="connsiteX29" fmla="*/ 1442800 w 1888549"/>
                <a:gd name="connsiteY29" fmla="*/ 398145 h 775335"/>
                <a:gd name="connsiteX30" fmla="*/ 1440895 w 1888549"/>
                <a:gd name="connsiteY30" fmla="*/ 400050 h 775335"/>
                <a:gd name="connsiteX31" fmla="*/ 1438990 w 1888549"/>
                <a:gd name="connsiteY31" fmla="*/ 398145 h 775335"/>
                <a:gd name="connsiteX32" fmla="*/ 1159908 w 1888549"/>
                <a:gd name="connsiteY32" fmla="*/ 398145 h 775335"/>
                <a:gd name="connsiteX33" fmla="*/ 1135200 w 1888549"/>
                <a:gd name="connsiteY33" fmla="*/ 368334 h 775335"/>
                <a:gd name="connsiteX34" fmla="*/ 1064657 w 1888549"/>
                <a:gd name="connsiteY34" fmla="*/ 438150 h 775335"/>
                <a:gd name="connsiteX35" fmla="*/ 814637 w 1888549"/>
                <a:gd name="connsiteY35" fmla="*/ 438150 h 775335"/>
                <a:gd name="connsiteX36" fmla="*/ 813078 w 1888549"/>
                <a:gd name="connsiteY36" fmla="*/ 441842 h 775335"/>
                <a:gd name="connsiteX37" fmla="*/ 797005 w 1888549"/>
                <a:gd name="connsiteY37" fmla="*/ 448628 h 775335"/>
                <a:gd name="connsiteX38" fmla="*/ 774145 w 1888549"/>
                <a:gd name="connsiteY38" fmla="*/ 425768 h 775335"/>
                <a:gd name="connsiteX39" fmla="*/ 797005 w 1888549"/>
                <a:gd name="connsiteY39" fmla="*/ 402908 h 775335"/>
                <a:gd name="connsiteX40" fmla="*/ 813078 w 1888549"/>
                <a:gd name="connsiteY40" fmla="*/ 409695 h 775335"/>
                <a:gd name="connsiteX41" fmla="*/ 814234 w 1888549"/>
                <a:gd name="connsiteY41" fmla="*/ 412432 h 775335"/>
                <a:gd name="connsiteX42" fmla="*/ 1053227 w 1888549"/>
                <a:gd name="connsiteY42" fmla="*/ 412432 h 775335"/>
                <a:gd name="connsiteX43" fmla="*/ 1118035 w 1888549"/>
                <a:gd name="connsiteY43" fmla="*/ 347625 h 775335"/>
                <a:gd name="connsiteX44" fmla="*/ 1072278 w 1888549"/>
                <a:gd name="connsiteY44" fmla="*/ 292418 h 775335"/>
                <a:gd name="connsiteX45" fmla="*/ 1019035 w 1888549"/>
                <a:gd name="connsiteY45" fmla="*/ 292418 h 775335"/>
                <a:gd name="connsiteX46" fmla="*/ 929403 w 1888549"/>
                <a:gd name="connsiteY46" fmla="*/ 382905 h 775335"/>
                <a:gd name="connsiteX47" fmla="*/ 662702 w 1888549"/>
                <a:gd name="connsiteY47" fmla="*/ 382905 h 775335"/>
                <a:gd name="connsiteX48" fmla="*/ 493157 w 1888549"/>
                <a:gd name="connsiteY48" fmla="*/ 552450 h 775335"/>
                <a:gd name="connsiteX49" fmla="*/ 321708 w 1888549"/>
                <a:gd name="connsiteY49" fmla="*/ 552450 h 775335"/>
                <a:gd name="connsiteX50" fmla="*/ 43766 w 1888549"/>
                <a:gd name="connsiteY50" fmla="*/ 694962 h 775335"/>
                <a:gd name="connsiteX51" fmla="*/ 38814 w 1888549"/>
                <a:gd name="connsiteY51" fmla="*/ 707707 h 775335"/>
                <a:gd name="connsiteX52" fmla="*/ 22622 w 1888549"/>
                <a:gd name="connsiteY52" fmla="*/ 714375 h 775335"/>
                <a:gd name="connsiteX53" fmla="*/ 6429 w 1888549"/>
                <a:gd name="connsiteY53" fmla="*/ 707707 h 775335"/>
                <a:gd name="connsiteX54" fmla="*/ 6429 w 1888549"/>
                <a:gd name="connsiteY54" fmla="*/ 675322 h 775335"/>
                <a:gd name="connsiteX55" fmla="*/ 22622 w 1888549"/>
                <a:gd name="connsiteY55" fmla="*/ 668655 h 775335"/>
                <a:gd name="connsiteX56" fmla="*/ 31555 w 1888549"/>
                <a:gd name="connsiteY56" fmla="*/ 672333 h 775335"/>
                <a:gd name="connsiteX57" fmla="*/ 314088 w 1888549"/>
                <a:gd name="connsiteY57" fmla="*/ 526733 h 775335"/>
                <a:gd name="connsiteX58" fmla="*/ 481728 w 1888549"/>
                <a:gd name="connsiteY58" fmla="*/ 526733 h 775335"/>
                <a:gd name="connsiteX59" fmla="*/ 652224 w 1888549"/>
                <a:gd name="connsiteY59" fmla="*/ 356235 h 775335"/>
                <a:gd name="connsiteX60" fmla="*/ 917972 w 1888549"/>
                <a:gd name="connsiteY60" fmla="*/ 356235 h 775335"/>
                <a:gd name="connsiteX61" fmla="*/ 982448 w 1888549"/>
                <a:gd name="connsiteY61" fmla="*/ 292418 h 775335"/>
                <a:gd name="connsiteX62" fmla="*/ 487443 w 1888549"/>
                <a:gd name="connsiteY62" fmla="*/ 292418 h 775335"/>
                <a:gd name="connsiteX63" fmla="*/ 137060 w 1888549"/>
                <a:gd name="connsiteY63" fmla="*/ 470305 h 775335"/>
                <a:gd name="connsiteX64" fmla="*/ 132160 w 1888549"/>
                <a:gd name="connsiteY64" fmla="*/ 482917 h 775335"/>
                <a:gd name="connsiteX65" fmla="*/ 115968 w 1888549"/>
                <a:gd name="connsiteY65" fmla="*/ 489585 h 775335"/>
                <a:gd name="connsiteX66" fmla="*/ 99775 w 1888549"/>
                <a:gd name="connsiteY66" fmla="*/ 482917 h 775335"/>
                <a:gd name="connsiteX67" fmla="*/ 99775 w 1888549"/>
                <a:gd name="connsiteY67" fmla="*/ 450532 h 775335"/>
                <a:gd name="connsiteX68" fmla="*/ 115968 w 1888549"/>
                <a:gd name="connsiteY68" fmla="*/ 443865 h 775335"/>
                <a:gd name="connsiteX69" fmla="*/ 125063 w 1888549"/>
                <a:gd name="connsiteY69" fmla="*/ 447610 h 775335"/>
                <a:gd name="connsiteX70" fmla="*/ 479823 w 1888549"/>
                <a:gd name="connsiteY70" fmla="*/ 266700 h 775335"/>
                <a:gd name="connsiteX71" fmla="*/ 1008431 w 1888549"/>
                <a:gd name="connsiteY71" fmla="*/ 266700 h 775335"/>
                <a:gd name="connsiteX72" fmla="*/ 1011317 w 1888549"/>
                <a:gd name="connsiteY72" fmla="*/ 263843 h 775335"/>
                <a:gd name="connsiteX73" fmla="*/ 1014174 w 1888549"/>
                <a:gd name="connsiteY73" fmla="*/ 266700 h 775335"/>
                <a:gd name="connsiteX74" fmla="*/ 1084660 w 1888549"/>
                <a:gd name="connsiteY74" fmla="*/ 266700 h 775335"/>
                <a:gd name="connsiteX75" fmla="*/ 1136151 w 1888549"/>
                <a:gd name="connsiteY75" fmla="*/ 329508 h 775335"/>
                <a:gd name="connsiteX76" fmla="*/ 1137999 w 1888549"/>
                <a:gd name="connsiteY76" fmla="*/ 327660 h 775335"/>
                <a:gd name="connsiteX77" fmla="*/ 1157049 w 1888549"/>
                <a:gd name="connsiteY77" fmla="*/ 346710 h 775335"/>
                <a:gd name="connsiteX78" fmla="*/ 1153297 w 1888549"/>
                <a:gd name="connsiteY78" fmla="*/ 350423 h 775335"/>
                <a:gd name="connsiteX79" fmla="*/ 1171338 w 1888549"/>
                <a:gd name="connsiteY79" fmla="*/ 372428 h 775335"/>
                <a:gd name="connsiteX80" fmla="*/ 1413273 w 1888549"/>
                <a:gd name="connsiteY80" fmla="*/ 372428 h 775335"/>
                <a:gd name="connsiteX81" fmla="*/ 1261825 w 1888549"/>
                <a:gd name="connsiteY81" fmla="*/ 220980 h 775335"/>
                <a:gd name="connsiteX82" fmla="*/ 876549 w 1888549"/>
                <a:gd name="connsiteY82" fmla="*/ 220980 h 775335"/>
                <a:gd name="connsiteX83" fmla="*/ 874990 w 1888549"/>
                <a:gd name="connsiteY83" fmla="*/ 224672 h 775335"/>
                <a:gd name="connsiteX84" fmla="*/ 858917 w 1888549"/>
                <a:gd name="connsiteY84" fmla="*/ 231458 h 775335"/>
                <a:gd name="connsiteX85" fmla="*/ 836057 w 1888549"/>
                <a:gd name="connsiteY85" fmla="*/ 208598 h 775335"/>
                <a:gd name="connsiteX86" fmla="*/ 858917 w 1888549"/>
                <a:gd name="connsiteY86" fmla="*/ 185738 h 775335"/>
                <a:gd name="connsiteX87" fmla="*/ 271226 w 1888549"/>
                <a:gd name="connsiteY87" fmla="*/ 0 h 775335"/>
                <a:gd name="connsiteX88" fmla="*/ 287390 w 1888549"/>
                <a:gd name="connsiteY88" fmla="*/ 6695 h 775335"/>
                <a:gd name="connsiteX89" fmla="*/ 288562 w 1888549"/>
                <a:gd name="connsiteY89" fmla="*/ 9525 h 775335"/>
                <a:gd name="connsiteX90" fmla="*/ 369333 w 1888549"/>
                <a:gd name="connsiteY90" fmla="*/ 9525 h 775335"/>
                <a:gd name="connsiteX91" fmla="*/ 489348 w 1888549"/>
                <a:gd name="connsiteY91" fmla="*/ 130492 h 775335"/>
                <a:gd name="connsiteX92" fmla="*/ 1072278 w 1888549"/>
                <a:gd name="connsiteY92" fmla="*/ 130492 h 775335"/>
                <a:gd name="connsiteX93" fmla="*/ 1139905 w 1888549"/>
                <a:gd name="connsiteY93" fmla="*/ 23812 h 775335"/>
                <a:gd name="connsiteX94" fmla="*/ 1284828 w 1888549"/>
                <a:gd name="connsiteY94" fmla="*/ 23812 h 775335"/>
                <a:gd name="connsiteX95" fmla="*/ 1287542 w 1888549"/>
                <a:gd name="connsiteY95" fmla="*/ 20955 h 775335"/>
                <a:gd name="connsiteX96" fmla="*/ 1290384 w 1888549"/>
                <a:gd name="connsiteY96" fmla="*/ 23812 h 775335"/>
                <a:gd name="connsiteX97" fmla="*/ 1553289 w 1888549"/>
                <a:gd name="connsiteY97" fmla="*/ 23812 h 775335"/>
                <a:gd name="connsiteX98" fmla="*/ 1612344 w 1888549"/>
                <a:gd name="connsiteY98" fmla="*/ 131445 h 775335"/>
                <a:gd name="connsiteX99" fmla="*/ 1888549 w 1888549"/>
                <a:gd name="connsiteY99" fmla="*/ 131445 h 775335"/>
                <a:gd name="connsiteX100" fmla="*/ 1888549 w 1888549"/>
                <a:gd name="connsiteY100" fmla="*/ 157162 h 775335"/>
                <a:gd name="connsiteX101" fmla="*/ 1598058 w 1888549"/>
                <a:gd name="connsiteY101" fmla="*/ 157162 h 775335"/>
                <a:gd name="connsiteX102" fmla="*/ 1539002 w 1888549"/>
                <a:gd name="connsiteY102" fmla="*/ 50482 h 775335"/>
                <a:gd name="connsiteX103" fmla="*/ 1316918 w 1888549"/>
                <a:gd name="connsiteY103" fmla="*/ 50482 h 775335"/>
                <a:gd name="connsiteX104" fmla="*/ 1472327 w 1888549"/>
                <a:gd name="connsiteY104" fmla="*/ 206692 h 775335"/>
                <a:gd name="connsiteX105" fmla="*/ 1888549 w 1888549"/>
                <a:gd name="connsiteY105" fmla="*/ 206692 h 775335"/>
                <a:gd name="connsiteX106" fmla="*/ 1888549 w 1888549"/>
                <a:gd name="connsiteY106" fmla="*/ 233054 h 775335"/>
                <a:gd name="connsiteX107" fmla="*/ 1461850 w 1888549"/>
                <a:gd name="connsiteY107" fmla="*/ 232410 h 775335"/>
                <a:gd name="connsiteX108" fmla="*/ 1279922 w 1888549"/>
                <a:gd name="connsiteY108" fmla="*/ 50482 h 775335"/>
                <a:gd name="connsiteX109" fmla="*/ 1153240 w 1888549"/>
                <a:gd name="connsiteY109" fmla="*/ 50482 h 775335"/>
                <a:gd name="connsiteX110" fmla="*/ 1085613 w 1888549"/>
                <a:gd name="connsiteY110" fmla="*/ 156210 h 775335"/>
                <a:gd name="connsiteX111" fmla="*/ 478870 w 1888549"/>
                <a:gd name="connsiteY111" fmla="*/ 156210 h 775335"/>
                <a:gd name="connsiteX112" fmla="*/ 357903 w 1888549"/>
                <a:gd name="connsiteY112" fmla="*/ 36195 h 775335"/>
                <a:gd name="connsiteX113" fmla="*/ 288562 w 1888549"/>
                <a:gd name="connsiteY113" fmla="*/ 36195 h 775335"/>
                <a:gd name="connsiteX114" fmla="*/ 287390 w 1888549"/>
                <a:gd name="connsiteY114" fmla="*/ 39024 h 775335"/>
                <a:gd name="connsiteX115" fmla="*/ 271226 w 1888549"/>
                <a:gd name="connsiteY115" fmla="*/ 45720 h 775335"/>
                <a:gd name="connsiteX116" fmla="*/ 248366 w 1888549"/>
                <a:gd name="connsiteY116" fmla="*/ 22860 h 775335"/>
                <a:gd name="connsiteX117" fmla="*/ 271226 w 1888549"/>
                <a:gd name="connsiteY117" fmla="*/ 0 h 77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888549" h="775335">
                  <a:moveTo>
                    <a:pt x="858917" y="185738"/>
                  </a:moveTo>
                  <a:cubicBezTo>
                    <a:pt x="865108" y="185738"/>
                    <a:pt x="870823" y="188357"/>
                    <a:pt x="874990" y="192525"/>
                  </a:cubicBezTo>
                  <a:lnTo>
                    <a:pt x="876147" y="195263"/>
                  </a:lnTo>
                  <a:lnTo>
                    <a:pt x="1272302" y="195263"/>
                  </a:lnTo>
                  <a:lnTo>
                    <a:pt x="1449467" y="372428"/>
                  </a:lnTo>
                  <a:lnTo>
                    <a:pt x="1529477" y="372428"/>
                  </a:lnTo>
                  <a:lnTo>
                    <a:pt x="1598058" y="265748"/>
                  </a:lnTo>
                  <a:lnTo>
                    <a:pt x="1790447" y="265748"/>
                  </a:lnTo>
                  <a:lnTo>
                    <a:pt x="1793319" y="262890"/>
                  </a:lnTo>
                  <a:lnTo>
                    <a:pt x="1796177" y="265748"/>
                  </a:lnTo>
                  <a:lnTo>
                    <a:pt x="1888549" y="265748"/>
                  </a:lnTo>
                  <a:lnTo>
                    <a:pt x="1888549" y="291465"/>
                  </a:lnTo>
                  <a:lnTo>
                    <a:pt x="1800989" y="291465"/>
                  </a:lnTo>
                  <a:lnTo>
                    <a:pt x="1614249" y="479107"/>
                  </a:lnTo>
                  <a:lnTo>
                    <a:pt x="1321832" y="479107"/>
                  </a:lnTo>
                  <a:lnTo>
                    <a:pt x="1088382" y="747795"/>
                  </a:lnTo>
                  <a:lnTo>
                    <a:pt x="1090137" y="752118"/>
                  </a:lnTo>
                  <a:cubicBezTo>
                    <a:pt x="1090137" y="757952"/>
                    <a:pt x="1087994" y="763905"/>
                    <a:pt x="1083707" y="768667"/>
                  </a:cubicBezTo>
                  <a:cubicBezTo>
                    <a:pt x="1078946" y="773430"/>
                    <a:pt x="1073230" y="775335"/>
                    <a:pt x="1067515" y="775335"/>
                  </a:cubicBezTo>
                  <a:cubicBezTo>
                    <a:pt x="1061801" y="775335"/>
                    <a:pt x="1056085" y="773430"/>
                    <a:pt x="1051323" y="768667"/>
                  </a:cubicBezTo>
                  <a:cubicBezTo>
                    <a:pt x="1046561" y="764857"/>
                    <a:pt x="1044655" y="759142"/>
                    <a:pt x="1044655" y="752475"/>
                  </a:cubicBezTo>
                  <a:cubicBezTo>
                    <a:pt x="1044655" y="746760"/>
                    <a:pt x="1046561" y="741045"/>
                    <a:pt x="1051323" y="736282"/>
                  </a:cubicBezTo>
                  <a:cubicBezTo>
                    <a:pt x="1055133" y="732472"/>
                    <a:pt x="1060848" y="729615"/>
                    <a:pt x="1067515" y="729615"/>
                  </a:cubicBezTo>
                  <a:lnTo>
                    <a:pt x="1069567" y="730460"/>
                  </a:lnTo>
                  <a:lnTo>
                    <a:pt x="1310402" y="452437"/>
                  </a:lnTo>
                  <a:lnTo>
                    <a:pt x="1602819" y="452437"/>
                  </a:lnTo>
                  <a:lnTo>
                    <a:pt x="1764600" y="291465"/>
                  </a:lnTo>
                  <a:lnTo>
                    <a:pt x="1611392" y="291465"/>
                  </a:lnTo>
                  <a:lnTo>
                    <a:pt x="1542813" y="398145"/>
                  </a:lnTo>
                  <a:lnTo>
                    <a:pt x="1442800" y="398145"/>
                  </a:lnTo>
                  <a:lnTo>
                    <a:pt x="1440895" y="400050"/>
                  </a:lnTo>
                  <a:lnTo>
                    <a:pt x="1438990" y="398145"/>
                  </a:lnTo>
                  <a:lnTo>
                    <a:pt x="1159908" y="398145"/>
                  </a:lnTo>
                  <a:lnTo>
                    <a:pt x="1135200" y="368334"/>
                  </a:lnTo>
                  <a:lnTo>
                    <a:pt x="1064657" y="438150"/>
                  </a:lnTo>
                  <a:lnTo>
                    <a:pt x="814637" y="438150"/>
                  </a:lnTo>
                  <a:lnTo>
                    <a:pt x="813078" y="441842"/>
                  </a:lnTo>
                  <a:cubicBezTo>
                    <a:pt x="808911" y="446009"/>
                    <a:pt x="803196" y="448628"/>
                    <a:pt x="797005" y="448628"/>
                  </a:cubicBezTo>
                  <a:cubicBezTo>
                    <a:pt x="784622" y="448628"/>
                    <a:pt x="774145" y="438150"/>
                    <a:pt x="774145" y="425768"/>
                  </a:cubicBezTo>
                  <a:cubicBezTo>
                    <a:pt x="774145" y="413385"/>
                    <a:pt x="784622" y="402908"/>
                    <a:pt x="797005" y="402908"/>
                  </a:cubicBezTo>
                  <a:cubicBezTo>
                    <a:pt x="803196" y="402908"/>
                    <a:pt x="808911" y="405527"/>
                    <a:pt x="813078" y="409695"/>
                  </a:cubicBezTo>
                  <a:lnTo>
                    <a:pt x="814234" y="412432"/>
                  </a:lnTo>
                  <a:lnTo>
                    <a:pt x="1053227" y="412432"/>
                  </a:lnTo>
                  <a:lnTo>
                    <a:pt x="1118035" y="347625"/>
                  </a:lnTo>
                  <a:lnTo>
                    <a:pt x="1072278" y="292418"/>
                  </a:lnTo>
                  <a:lnTo>
                    <a:pt x="1019035" y="292418"/>
                  </a:lnTo>
                  <a:lnTo>
                    <a:pt x="929403" y="382905"/>
                  </a:lnTo>
                  <a:lnTo>
                    <a:pt x="662702" y="382905"/>
                  </a:lnTo>
                  <a:lnTo>
                    <a:pt x="493157" y="552450"/>
                  </a:lnTo>
                  <a:lnTo>
                    <a:pt x="321708" y="552450"/>
                  </a:lnTo>
                  <a:lnTo>
                    <a:pt x="43766" y="694962"/>
                  </a:lnTo>
                  <a:lnTo>
                    <a:pt x="38814" y="707707"/>
                  </a:lnTo>
                  <a:cubicBezTo>
                    <a:pt x="34052" y="711517"/>
                    <a:pt x="28337" y="714375"/>
                    <a:pt x="22622" y="714375"/>
                  </a:cubicBezTo>
                  <a:cubicBezTo>
                    <a:pt x="16907" y="714375"/>
                    <a:pt x="11192" y="712470"/>
                    <a:pt x="6429" y="707707"/>
                  </a:cubicBezTo>
                  <a:cubicBezTo>
                    <a:pt x="-2143" y="699135"/>
                    <a:pt x="-2143" y="684847"/>
                    <a:pt x="6429" y="675322"/>
                  </a:cubicBezTo>
                  <a:cubicBezTo>
                    <a:pt x="10239" y="670560"/>
                    <a:pt x="15954" y="668655"/>
                    <a:pt x="22622" y="668655"/>
                  </a:cubicBezTo>
                  <a:lnTo>
                    <a:pt x="31555" y="672333"/>
                  </a:lnTo>
                  <a:lnTo>
                    <a:pt x="314088" y="526733"/>
                  </a:lnTo>
                  <a:lnTo>
                    <a:pt x="481728" y="526733"/>
                  </a:lnTo>
                  <a:lnTo>
                    <a:pt x="652224" y="356235"/>
                  </a:lnTo>
                  <a:lnTo>
                    <a:pt x="917972" y="356235"/>
                  </a:lnTo>
                  <a:lnTo>
                    <a:pt x="982448" y="292418"/>
                  </a:lnTo>
                  <a:lnTo>
                    <a:pt x="487443" y="292418"/>
                  </a:lnTo>
                  <a:lnTo>
                    <a:pt x="137060" y="470305"/>
                  </a:lnTo>
                  <a:lnTo>
                    <a:pt x="132160" y="482917"/>
                  </a:lnTo>
                  <a:cubicBezTo>
                    <a:pt x="127398" y="486727"/>
                    <a:pt x="121683" y="489585"/>
                    <a:pt x="115968" y="489585"/>
                  </a:cubicBezTo>
                  <a:cubicBezTo>
                    <a:pt x="110253" y="489585"/>
                    <a:pt x="104538" y="487680"/>
                    <a:pt x="99775" y="482917"/>
                  </a:cubicBezTo>
                  <a:cubicBezTo>
                    <a:pt x="91203" y="474345"/>
                    <a:pt x="91203" y="460057"/>
                    <a:pt x="99775" y="450532"/>
                  </a:cubicBezTo>
                  <a:cubicBezTo>
                    <a:pt x="104538" y="445770"/>
                    <a:pt x="109300" y="443865"/>
                    <a:pt x="115968" y="443865"/>
                  </a:cubicBezTo>
                  <a:lnTo>
                    <a:pt x="125063" y="447610"/>
                  </a:lnTo>
                  <a:lnTo>
                    <a:pt x="479823" y="266700"/>
                  </a:lnTo>
                  <a:lnTo>
                    <a:pt x="1008431" y="266700"/>
                  </a:lnTo>
                  <a:lnTo>
                    <a:pt x="1011317" y="263843"/>
                  </a:lnTo>
                  <a:lnTo>
                    <a:pt x="1014174" y="266700"/>
                  </a:lnTo>
                  <a:lnTo>
                    <a:pt x="1084660" y="266700"/>
                  </a:lnTo>
                  <a:lnTo>
                    <a:pt x="1136151" y="329508"/>
                  </a:lnTo>
                  <a:lnTo>
                    <a:pt x="1137999" y="327660"/>
                  </a:lnTo>
                  <a:lnTo>
                    <a:pt x="1157049" y="346710"/>
                  </a:lnTo>
                  <a:lnTo>
                    <a:pt x="1153297" y="350423"/>
                  </a:lnTo>
                  <a:lnTo>
                    <a:pt x="1171338" y="372428"/>
                  </a:lnTo>
                  <a:lnTo>
                    <a:pt x="1413273" y="372428"/>
                  </a:lnTo>
                  <a:lnTo>
                    <a:pt x="1261825" y="220980"/>
                  </a:lnTo>
                  <a:lnTo>
                    <a:pt x="876549" y="220980"/>
                  </a:lnTo>
                  <a:lnTo>
                    <a:pt x="874990" y="224672"/>
                  </a:lnTo>
                  <a:cubicBezTo>
                    <a:pt x="870823" y="228839"/>
                    <a:pt x="865108" y="231458"/>
                    <a:pt x="858917" y="231458"/>
                  </a:cubicBezTo>
                  <a:cubicBezTo>
                    <a:pt x="846534" y="231458"/>
                    <a:pt x="836057" y="220980"/>
                    <a:pt x="836057" y="208598"/>
                  </a:cubicBezTo>
                  <a:cubicBezTo>
                    <a:pt x="836057" y="196215"/>
                    <a:pt x="846534" y="185738"/>
                    <a:pt x="858917" y="185738"/>
                  </a:cubicBezTo>
                  <a:close/>
                  <a:moveTo>
                    <a:pt x="271226" y="0"/>
                  </a:moveTo>
                  <a:cubicBezTo>
                    <a:pt x="277538" y="0"/>
                    <a:pt x="283253" y="2559"/>
                    <a:pt x="287390" y="6695"/>
                  </a:cubicBezTo>
                  <a:lnTo>
                    <a:pt x="288562" y="9525"/>
                  </a:lnTo>
                  <a:lnTo>
                    <a:pt x="369333" y="9525"/>
                  </a:lnTo>
                  <a:lnTo>
                    <a:pt x="489348" y="130492"/>
                  </a:lnTo>
                  <a:lnTo>
                    <a:pt x="1072278" y="130492"/>
                  </a:lnTo>
                  <a:lnTo>
                    <a:pt x="1139905" y="23812"/>
                  </a:lnTo>
                  <a:lnTo>
                    <a:pt x="1284828" y="23812"/>
                  </a:lnTo>
                  <a:lnTo>
                    <a:pt x="1287542" y="20955"/>
                  </a:lnTo>
                  <a:lnTo>
                    <a:pt x="1290384" y="23812"/>
                  </a:lnTo>
                  <a:lnTo>
                    <a:pt x="1553289" y="23812"/>
                  </a:lnTo>
                  <a:lnTo>
                    <a:pt x="1612344" y="131445"/>
                  </a:lnTo>
                  <a:lnTo>
                    <a:pt x="1888549" y="131445"/>
                  </a:lnTo>
                  <a:lnTo>
                    <a:pt x="1888549" y="157162"/>
                  </a:lnTo>
                  <a:lnTo>
                    <a:pt x="1598058" y="157162"/>
                  </a:lnTo>
                  <a:lnTo>
                    <a:pt x="1539002" y="50482"/>
                  </a:lnTo>
                  <a:lnTo>
                    <a:pt x="1316918" y="50482"/>
                  </a:lnTo>
                  <a:lnTo>
                    <a:pt x="1472327" y="206692"/>
                  </a:lnTo>
                  <a:lnTo>
                    <a:pt x="1888549" y="206692"/>
                  </a:lnTo>
                  <a:lnTo>
                    <a:pt x="1888549" y="233054"/>
                  </a:lnTo>
                  <a:lnTo>
                    <a:pt x="1461850" y="232410"/>
                  </a:lnTo>
                  <a:lnTo>
                    <a:pt x="1279922" y="50482"/>
                  </a:lnTo>
                  <a:lnTo>
                    <a:pt x="1153240" y="50482"/>
                  </a:lnTo>
                  <a:lnTo>
                    <a:pt x="1085613" y="156210"/>
                  </a:lnTo>
                  <a:lnTo>
                    <a:pt x="478870" y="156210"/>
                  </a:lnTo>
                  <a:lnTo>
                    <a:pt x="357903" y="36195"/>
                  </a:lnTo>
                  <a:lnTo>
                    <a:pt x="288562" y="36195"/>
                  </a:lnTo>
                  <a:lnTo>
                    <a:pt x="287390" y="39024"/>
                  </a:lnTo>
                  <a:cubicBezTo>
                    <a:pt x="283253" y="43161"/>
                    <a:pt x="277538" y="45720"/>
                    <a:pt x="271226" y="45720"/>
                  </a:cubicBezTo>
                  <a:cubicBezTo>
                    <a:pt x="258601" y="45720"/>
                    <a:pt x="248366" y="35485"/>
                    <a:pt x="248366" y="22860"/>
                  </a:cubicBezTo>
                  <a:cubicBezTo>
                    <a:pt x="248366" y="10235"/>
                    <a:pt x="258601" y="0"/>
                    <a:pt x="271226" y="0"/>
                  </a:cubicBezTo>
                  <a:close/>
                </a:path>
              </a:pathLst>
            </a:custGeom>
            <a:solidFill>
              <a:srgbClr val="648CAA"/>
            </a:solidFill>
            <a:ln w="9525" cap="flat">
              <a:noFill/>
              <a:prstDash val="solid"/>
              <a:miter/>
            </a:ln>
          </p:spPr>
          <p:txBody>
            <a:bodyPr rtlCol="0" anchor="ctr"/>
            <a:lstStyle/>
            <a:p>
              <a:endParaRPr lang="en-US"/>
            </a:p>
          </p:txBody>
        </p:sp>
        <p:grpSp>
          <p:nvGrpSpPr>
            <p:cNvPr id="18" name="Group 17">
              <a:extLst>
                <a:ext uri="{FF2B5EF4-FFF2-40B4-BE49-F238E27FC236}">
                  <a16:creationId xmlns="" xmlns:a16="http://schemas.microsoft.com/office/drawing/2014/main" id="{7E39C806-1AA4-48D6-86D5-72003D386506}"/>
                </a:ext>
              </a:extLst>
            </p:cNvPr>
            <p:cNvGrpSpPr/>
            <p:nvPr/>
          </p:nvGrpSpPr>
          <p:grpSpPr>
            <a:xfrm>
              <a:off x="4205597" y="4526742"/>
              <a:ext cx="1410352" cy="1695780"/>
              <a:chOff x="1315104" y="2135336"/>
              <a:chExt cx="1410352" cy="1695780"/>
            </a:xfrm>
          </p:grpSpPr>
          <p:sp>
            <p:nvSpPr>
              <p:cNvPr id="19" name="Graphic 2">
                <a:extLst>
                  <a:ext uri="{FF2B5EF4-FFF2-40B4-BE49-F238E27FC236}">
                    <a16:creationId xmlns="" xmlns:a16="http://schemas.microsoft.com/office/drawing/2014/main" id="{5CC8250D-25AD-465F-AA05-AB4659C20EB8}"/>
                  </a:ext>
                </a:extLst>
              </p:cNvPr>
              <p:cNvSpPr/>
              <p:nvPr/>
            </p:nvSpPr>
            <p:spPr>
              <a:xfrm>
                <a:off x="1315104" y="2135336"/>
                <a:ext cx="1410352" cy="1695780"/>
              </a:xfrm>
              <a:custGeom>
                <a:avLst/>
                <a:gdLst>
                  <a:gd name="connsiteX0" fmla="*/ 198332 w 800100"/>
                  <a:gd name="connsiteY0" fmla="*/ 961703 h 962025"/>
                  <a:gd name="connsiteX1" fmla="*/ 646959 w 800100"/>
                  <a:gd name="connsiteY1" fmla="*/ 961703 h 962025"/>
                  <a:gd name="connsiteX2" fmla="*/ 610764 w 800100"/>
                  <a:gd name="connsiteY2" fmla="*/ 885503 h 962025"/>
                  <a:gd name="connsiteX3" fmla="*/ 686964 w 800100"/>
                  <a:gd name="connsiteY3" fmla="*/ 625471 h 962025"/>
                  <a:gd name="connsiteX4" fmla="*/ 786024 w 800100"/>
                  <a:gd name="connsiteY4" fmla="*/ 283523 h 962025"/>
                  <a:gd name="connsiteX5" fmla="*/ 359304 w 800100"/>
                  <a:gd name="connsiteY5" fmla="*/ 14918 h 962025"/>
                  <a:gd name="connsiteX6" fmla="*/ 124037 w 800100"/>
                  <a:gd name="connsiteY6" fmla="*/ 211133 h 962025"/>
                  <a:gd name="connsiteX7" fmla="*/ 116417 w 800100"/>
                  <a:gd name="connsiteY7" fmla="*/ 270188 h 962025"/>
                  <a:gd name="connsiteX8" fmla="*/ 59267 w 800100"/>
                  <a:gd name="connsiteY8" fmla="*/ 367343 h 962025"/>
                  <a:gd name="connsiteX9" fmla="*/ 13547 w 800100"/>
                  <a:gd name="connsiteY9" fmla="*/ 427351 h 962025"/>
                  <a:gd name="connsiteX10" fmla="*/ 24024 w 800100"/>
                  <a:gd name="connsiteY10" fmla="*/ 515933 h 962025"/>
                  <a:gd name="connsiteX11" fmla="*/ 63077 w 800100"/>
                  <a:gd name="connsiteY11" fmla="*/ 552128 h 962025"/>
                  <a:gd name="connsiteX12" fmla="*/ 18309 w 800100"/>
                  <a:gd name="connsiteY12" fmla="*/ 570226 h 962025"/>
                  <a:gd name="connsiteX13" fmla="*/ 30692 w 800100"/>
                  <a:gd name="connsiteY13" fmla="*/ 609278 h 962025"/>
                  <a:gd name="connsiteX14" fmla="*/ 29739 w 800100"/>
                  <a:gd name="connsiteY14" fmla="*/ 673096 h 962025"/>
                  <a:gd name="connsiteX15" fmla="*/ 85937 w 800100"/>
                  <a:gd name="connsiteY15" fmla="*/ 744533 h 962025"/>
                  <a:gd name="connsiteX16" fmla="*/ 225002 w 800100"/>
                  <a:gd name="connsiteY16" fmla="*/ 764536 h 962025"/>
                  <a:gd name="connsiteX17" fmla="*/ 198332 w 800100"/>
                  <a:gd name="connsiteY17" fmla="*/ 961703 h 96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0100" h="962025">
                    <a:moveTo>
                      <a:pt x="198332" y="961703"/>
                    </a:moveTo>
                    <a:lnTo>
                      <a:pt x="646959" y="961703"/>
                    </a:lnTo>
                    <a:cubicBezTo>
                      <a:pt x="633624" y="935986"/>
                      <a:pt x="619337" y="903601"/>
                      <a:pt x="610764" y="885503"/>
                    </a:cubicBezTo>
                    <a:cubicBezTo>
                      <a:pt x="586952" y="829306"/>
                      <a:pt x="604097" y="706433"/>
                      <a:pt x="686964" y="625471"/>
                    </a:cubicBezTo>
                    <a:cubicBezTo>
                      <a:pt x="766022" y="548318"/>
                      <a:pt x="817457" y="398776"/>
                      <a:pt x="786024" y="283523"/>
                    </a:cubicBezTo>
                    <a:cubicBezTo>
                      <a:pt x="734589" y="93023"/>
                      <a:pt x="563139" y="-25087"/>
                      <a:pt x="359304" y="14918"/>
                    </a:cubicBezTo>
                    <a:cubicBezTo>
                      <a:pt x="359304" y="14918"/>
                      <a:pt x="183092" y="36826"/>
                      <a:pt x="124037" y="211133"/>
                    </a:cubicBezTo>
                    <a:cubicBezTo>
                      <a:pt x="124037" y="211133"/>
                      <a:pt x="114512" y="236851"/>
                      <a:pt x="116417" y="270188"/>
                    </a:cubicBezTo>
                    <a:cubicBezTo>
                      <a:pt x="121179" y="323528"/>
                      <a:pt x="83079" y="354961"/>
                      <a:pt x="59267" y="367343"/>
                    </a:cubicBezTo>
                    <a:cubicBezTo>
                      <a:pt x="34502" y="380678"/>
                      <a:pt x="-9313" y="402586"/>
                      <a:pt x="13547" y="427351"/>
                    </a:cubicBezTo>
                    <a:cubicBezTo>
                      <a:pt x="41169" y="457831"/>
                      <a:pt x="39264" y="496883"/>
                      <a:pt x="24024" y="515933"/>
                    </a:cubicBezTo>
                    <a:cubicBezTo>
                      <a:pt x="4974" y="538793"/>
                      <a:pt x="60219" y="539746"/>
                      <a:pt x="63077" y="552128"/>
                    </a:cubicBezTo>
                    <a:cubicBezTo>
                      <a:pt x="65934" y="565463"/>
                      <a:pt x="22119" y="554986"/>
                      <a:pt x="18309" y="570226"/>
                    </a:cubicBezTo>
                    <a:cubicBezTo>
                      <a:pt x="14499" y="586418"/>
                      <a:pt x="26882" y="590228"/>
                      <a:pt x="30692" y="609278"/>
                    </a:cubicBezTo>
                    <a:cubicBezTo>
                      <a:pt x="34502" y="628328"/>
                      <a:pt x="31644" y="663571"/>
                      <a:pt x="29739" y="673096"/>
                    </a:cubicBezTo>
                    <a:cubicBezTo>
                      <a:pt x="27834" y="682621"/>
                      <a:pt x="33549" y="739771"/>
                      <a:pt x="85937" y="744533"/>
                    </a:cubicBezTo>
                    <a:cubicBezTo>
                      <a:pt x="138324" y="749296"/>
                      <a:pt x="204047" y="738818"/>
                      <a:pt x="225002" y="764536"/>
                    </a:cubicBezTo>
                    <a:cubicBezTo>
                      <a:pt x="244052" y="790253"/>
                      <a:pt x="222144" y="890266"/>
                      <a:pt x="198332" y="961703"/>
                    </a:cubicBezTo>
                    <a:close/>
                  </a:path>
                </a:pathLst>
              </a:custGeom>
              <a:solidFill>
                <a:srgbClr val="648CAA"/>
              </a:solidFill>
              <a:ln w="9525" cap="flat">
                <a:noFill/>
                <a:prstDash val="solid"/>
                <a:miter/>
              </a:ln>
            </p:spPr>
            <p:txBody>
              <a:bodyPr rtlCol="0" anchor="ctr"/>
              <a:lstStyle/>
              <a:p>
                <a:endParaRPr lang="en-US"/>
              </a:p>
            </p:txBody>
          </p:sp>
          <p:grpSp>
            <p:nvGrpSpPr>
              <p:cNvPr id="20" name="Group 19">
                <a:extLst>
                  <a:ext uri="{FF2B5EF4-FFF2-40B4-BE49-F238E27FC236}">
                    <a16:creationId xmlns="" xmlns:a16="http://schemas.microsoft.com/office/drawing/2014/main" id="{785BC2B8-FE5E-488B-85BA-E0253239B824}"/>
                  </a:ext>
                </a:extLst>
              </p:cNvPr>
              <p:cNvGrpSpPr/>
              <p:nvPr/>
            </p:nvGrpSpPr>
            <p:grpSpPr>
              <a:xfrm>
                <a:off x="1684786" y="2516290"/>
                <a:ext cx="702035" cy="687994"/>
                <a:chOff x="1684786" y="2516290"/>
                <a:chExt cx="702035" cy="687994"/>
              </a:xfrm>
            </p:grpSpPr>
            <p:sp>
              <p:nvSpPr>
                <p:cNvPr id="21" name="Graphic 4">
                  <a:extLst>
                    <a:ext uri="{FF2B5EF4-FFF2-40B4-BE49-F238E27FC236}">
                      <a16:creationId xmlns="" xmlns:a16="http://schemas.microsoft.com/office/drawing/2014/main" id="{B4CB2800-876B-493C-8F00-C904E9307F5F}"/>
                    </a:ext>
                  </a:extLst>
                </p:cNvPr>
                <p:cNvSpPr/>
                <p:nvPr/>
              </p:nvSpPr>
              <p:spPr>
                <a:xfrm>
                  <a:off x="1684786" y="2516290"/>
                  <a:ext cx="702035" cy="687994"/>
                </a:xfrm>
                <a:custGeom>
                  <a:avLst/>
                  <a:gdLst>
                    <a:gd name="connsiteX0" fmla="*/ 462439 w 476250"/>
                    <a:gd name="connsiteY0" fmla="*/ 160496 h 466725"/>
                    <a:gd name="connsiteX1" fmla="*/ 469106 w 476250"/>
                    <a:gd name="connsiteY1" fmla="*/ 153829 h 466725"/>
                    <a:gd name="connsiteX2" fmla="*/ 469106 w 476250"/>
                    <a:gd name="connsiteY2" fmla="*/ 149066 h 466725"/>
                    <a:gd name="connsiteX3" fmla="*/ 462439 w 476250"/>
                    <a:gd name="connsiteY3" fmla="*/ 142399 h 466725"/>
                    <a:gd name="connsiteX4" fmla="*/ 415766 w 476250"/>
                    <a:gd name="connsiteY4" fmla="*/ 142399 h 466725"/>
                    <a:gd name="connsiteX5" fmla="*/ 415766 w 476250"/>
                    <a:gd name="connsiteY5" fmla="*/ 93821 h 466725"/>
                    <a:gd name="connsiteX6" fmla="*/ 391954 w 476250"/>
                    <a:gd name="connsiteY6" fmla="*/ 70009 h 466725"/>
                    <a:gd name="connsiteX7" fmla="*/ 333851 w 476250"/>
                    <a:gd name="connsiteY7" fmla="*/ 70009 h 466725"/>
                    <a:gd name="connsiteX8" fmla="*/ 333851 w 476250"/>
                    <a:gd name="connsiteY8" fmla="*/ 13811 h 466725"/>
                    <a:gd name="connsiteX9" fmla="*/ 327184 w 476250"/>
                    <a:gd name="connsiteY9" fmla="*/ 7144 h 466725"/>
                    <a:gd name="connsiteX10" fmla="*/ 322421 w 476250"/>
                    <a:gd name="connsiteY10" fmla="*/ 7144 h 466725"/>
                    <a:gd name="connsiteX11" fmla="*/ 315754 w 476250"/>
                    <a:gd name="connsiteY11" fmla="*/ 13811 h 466725"/>
                    <a:gd name="connsiteX12" fmla="*/ 315754 w 476250"/>
                    <a:gd name="connsiteY12" fmla="*/ 70009 h 466725"/>
                    <a:gd name="connsiteX13" fmla="*/ 290989 w 476250"/>
                    <a:gd name="connsiteY13" fmla="*/ 70009 h 466725"/>
                    <a:gd name="connsiteX14" fmla="*/ 290989 w 476250"/>
                    <a:gd name="connsiteY14" fmla="*/ 13811 h 466725"/>
                    <a:gd name="connsiteX15" fmla="*/ 283369 w 476250"/>
                    <a:gd name="connsiteY15" fmla="*/ 7144 h 466725"/>
                    <a:gd name="connsiteX16" fmla="*/ 278606 w 476250"/>
                    <a:gd name="connsiteY16" fmla="*/ 7144 h 466725"/>
                    <a:gd name="connsiteX17" fmla="*/ 271939 w 476250"/>
                    <a:gd name="connsiteY17" fmla="*/ 13811 h 466725"/>
                    <a:gd name="connsiteX18" fmla="*/ 271939 w 476250"/>
                    <a:gd name="connsiteY18" fmla="*/ 70009 h 466725"/>
                    <a:gd name="connsiteX19" fmla="*/ 247174 w 476250"/>
                    <a:gd name="connsiteY19" fmla="*/ 70009 h 466725"/>
                    <a:gd name="connsiteX20" fmla="*/ 247174 w 476250"/>
                    <a:gd name="connsiteY20" fmla="*/ 13811 h 466725"/>
                    <a:gd name="connsiteX21" fmla="*/ 240506 w 476250"/>
                    <a:gd name="connsiteY21" fmla="*/ 7144 h 466725"/>
                    <a:gd name="connsiteX22" fmla="*/ 235744 w 476250"/>
                    <a:gd name="connsiteY22" fmla="*/ 7144 h 466725"/>
                    <a:gd name="connsiteX23" fmla="*/ 229076 w 476250"/>
                    <a:gd name="connsiteY23" fmla="*/ 13811 h 466725"/>
                    <a:gd name="connsiteX24" fmla="*/ 229076 w 476250"/>
                    <a:gd name="connsiteY24" fmla="*/ 70009 h 466725"/>
                    <a:gd name="connsiteX25" fmla="*/ 204311 w 476250"/>
                    <a:gd name="connsiteY25" fmla="*/ 70009 h 466725"/>
                    <a:gd name="connsiteX26" fmla="*/ 204311 w 476250"/>
                    <a:gd name="connsiteY26" fmla="*/ 13811 h 466725"/>
                    <a:gd name="connsiteX27" fmla="*/ 197644 w 476250"/>
                    <a:gd name="connsiteY27" fmla="*/ 7144 h 466725"/>
                    <a:gd name="connsiteX28" fmla="*/ 192881 w 476250"/>
                    <a:gd name="connsiteY28" fmla="*/ 7144 h 466725"/>
                    <a:gd name="connsiteX29" fmla="*/ 186214 w 476250"/>
                    <a:gd name="connsiteY29" fmla="*/ 13811 h 466725"/>
                    <a:gd name="connsiteX30" fmla="*/ 186214 w 476250"/>
                    <a:gd name="connsiteY30" fmla="*/ 70009 h 466725"/>
                    <a:gd name="connsiteX31" fmla="*/ 161449 w 476250"/>
                    <a:gd name="connsiteY31" fmla="*/ 70009 h 466725"/>
                    <a:gd name="connsiteX32" fmla="*/ 161449 w 476250"/>
                    <a:gd name="connsiteY32" fmla="*/ 13811 h 466725"/>
                    <a:gd name="connsiteX33" fmla="*/ 154781 w 476250"/>
                    <a:gd name="connsiteY33" fmla="*/ 7144 h 466725"/>
                    <a:gd name="connsiteX34" fmla="*/ 150019 w 476250"/>
                    <a:gd name="connsiteY34" fmla="*/ 7144 h 466725"/>
                    <a:gd name="connsiteX35" fmla="*/ 143351 w 476250"/>
                    <a:gd name="connsiteY35" fmla="*/ 13811 h 466725"/>
                    <a:gd name="connsiteX36" fmla="*/ 143351 w 476250"/>
                    <a:gd name="connsiteY36" fmla="*/ 70009 h 466725"/>
                    <a:gd name="connsiteX37" fmla="*/ 88106 w 476250"/>
                    <a:gd name="connsiteY37" fmla="*/ 70009 h 466725"/>
                    <a:gd name="connsiteX38" fmla="*/ 64294 w 476250"/>
                    <a:gd name="connsiteY38" fmla="*/ 93821 h 466725"/>
                    <a:gd name="connsiteX39" fmla="*/ 64294 w 476250"/>
                    <a:gd name="connsiteY39" fmla="*/ 142399 h 466725"/>
                    <a:gd name="connsiteX40" fmla="*/ 13811 w 476250"/>
                    <a:gd name="connsiteY40" fmla="*/ 142399 h 466725"/>
                    <a:gd name="connsiteX41" fmla="*/ 7144 w 476250"/>
                    <a:gd name="connsiteY41" fmla="*/ 149066 h 466725"/>
                    <a:gd name="connsiteX42" fmla="*/ 7144 w 476250"/>
                    <a:gd name="connsiteY42" fmla="*/ 153829 h 466725"/>
                    <a:gd name="connsiteX43" fmla="*/ 13811 w 476250"/>
                    <a:gd name="connsiteY43" fmla="*/ 160496 h 466725"/>
                    <a:gd name="connsiteX44" fmla="*/ 64294 w 476250"/>
                    <a:gd name="connsiteY44" fmla="*/ 160496 h 466725"/>
                    <a:gd name="connsiteX45" fmla="*/ 64294 w 476250"/>
                    <a:gd name="connsiteY45" fmla="*/ 185261 h 466725"/>
                    <a:gd name="connsiteX46" fmla="*/ 13811 w 476250"/>
                    <a:gd name="connsiteY46" fmla="*/ 185261 h 466725"/>
                    <a:gd name="connsiteX47" fmla="*/ 7144 w 476250"/>
                    <a:gd name="connsiteY47" fmla="*/ 191929 h 466725"/>
                    <a:gd name="connsiteX48" fmla="*/ 7144 w 476250"/>
                    <a:gd name="connsiteY48" fmla="*/ 196691 h 466725"/>
                    <a:gd name="connsiteX49" fmla="*/ 13811 w 476250"/>
                    <a:gd name="connsiteY49" fmla="*/ 203359 h 466725"/>
                    <a:gd name="connsiteX50" fmla="*/ 64294 w 476250"/>
                    <a:gd name="connsiteY50" fmla="*/ 203359 h 466725"/>
                    <a:gd name="connsiteX51" fmla="*/ 64294 w 476250"/>
                    <a:gd name="connsiteY51" fmla="*/ 228124 h 466725"/>
                    <a:gd name="connsiteX52" fmla="*/ 13811 w 476250"/>
                    <a:gd name="connsiteY52" fmla="*/ 228124 h 466725"/>
                    <a:gd name="connsiteX53" fmla="*/ 7144 w 476250"/>
                    <a:gd name="connsiteY53" fmla="*/ 235744 h 466725"/>
                    <a:gd name="connsiteX54" fmla="*/ 7144 w 476250"/>
                    <a:gd name="connsiteY54" fmla="*/ 240506 h 466725"/>
                    <a:gd name="connsiteX55" fmla="*/ 13811 w 476250"/>
                    <a:gd name="connsiteY55" fmla="*/ 247174 h 466725"/>
                    <a:gd name="connsiteX56" fmla="*/ 64294 w 476250"/>
                    <a:gd name="connsiteY56" fmla="*/ 247174 h 466725"/>
                    <a:gd name="connsiteX57" fmla="*/ 64294 w 476250"/>
                    <a:gd name="connsiteY57" fmla="*/ 271939 h 466725"/>
                    <a:gd name="connsiteX58" fmla="*/ 13811 w 476250"/>
                    <a:gd name="connsiteY58" fmla="*/ 271939 h 466725"/>
                    <a:gd name="connsiteX59" fmla="*/ 7144 w 476250"/>
                    <a:gd name="connsiteY59" fmla="*/ 278606 h 466725"/>
                    <a:gd name="connsiteX60" fmla="*/ 7144 w 476250"/>
                    <a:gd name="connsiteY60" fmla="*/ 283369 h 466725"/>
                    <a:gd name="connsiteX61" fmla="*/ 13811 w 476250"/>
                    <a:gd name="connsiteY61" fmla="*/ 290036 h 466725"/>
                    <a:gd name="connsiteX62" fmla="*/ 64294 w 476250"/>
                    <a:gd name="connsiteY62" fmla="*/ 290036 h 466725"/>
                    <a:gd name="connsiteX63" fmla="*/ 64294 w 476250"/>
                    <a:gd name="connsiteY63" fmla="*/ 314801 h 466725"/>
                    <a:gd name="connsiteX64" fmla="*/ 13811 w 476250"/>
                    <a:gd name="connsiteY64" fmla="*/ 314801 h 466725"/>
                    <a:gd name="connsiteX65" fmla="*/ 7144 w 476250"/>
                    <a:gd name="connsiteY65" fmla="*/ 321469 h 466725"/>
                    <a:gd name="connsiteX66" fmla="*/ 7144 w 476250"/>
                    <a:gd name="connsiteY66" fmla="*/ 326231 h 466725"/>
                    <a:gd name="connsiteX67" fmla="*/ 13811 w 476250"/>
                    <a:gd name="connsiteY67" fmla="*/ 332899 h 466725"/>
                    <a:gd name="connsiteX68" fmla="*/ 64294 w 476250"/>
                    <a:gd name="connsiteY68" fmla="*/ 332899 h 466725"/>
                    <a:gd name="connsiteX69" fmla="*/ 64294 w 476250"/>
                    <a:gd name="connsiteY69" fmla="*/ 380524 h 466725"/>
                    <a:gd name="connsiteX70" fmla="*/ 88106 w 476250"/>
                    <a:gd name="connsiteY70" fmla="*/ 404336 h 466725"/>
                    <a:gd name="connsiteX71" fmla="*/ 142399 w 476250"/>
                    <a:gd name="connsiteY71" fmla="*/ 404336 h 466725"/>
                    <a:gd name="connsiteX72" fmla="*/ 142399 w 476250"/>
                    <a:gd name="connsiteY72" fmla="*/ 461486 h 466725"/>
                    <a:gd name="connsiteX73" fmla="*/ 149066 w 476250"/>
                    <a:gd name="connsiteY73" fmla="*/ 468154 h 466725"/>
                    <a:gd name="connsiteX74" fmla="*/ 153829 w 476250"/>
                    <a:gd name="connsiteY74" fmla="*/ 468154 h 466725"/>
                    <a:gd name="connsiteX75" fmla="*/ 160496 w 476250"/>
                    <a:gd name="connsiteY75" fmla="*/ 461486 h 466725"/>
                    <a:gd name="connsiteX76" fmla="*/ 160496 w 476250"/>
                    <a:gd name="connsiteY76" fmla="*/ 404336 h 466725"/>
                    <a:gd name="connsiteX77" fmla="*/ 185261 w 476250"/>
                    <a:gd name="connsiteY77" fmla="*/ 404336 h 466725"/>
                    <a:gd name="connsiteX78" fmla="*/ 185261 w 476250"/>
                    <a:gd name="connsiteY78" fmla="*/ 461486 h 466725"/>
                    <a:gd name="connsiteX79" fmla="*/ 191929 w 476250"/>
                    <a:gd name="connsiteY79" fmla="*/ 468154 h 466725"/>
                    <a:gd name="connsiteX80" fmla="*/ 196691 w 476250"/>
                    <a:gd name="connsiteY80" fmla="*/ 468154 h 466725"/>
                    <a:gd name="connsiteX81" fmla="*/ 203359 w 476250"/>
                    <a:gd name="connsiteY81" fmla="*/ 461486 h 466725"/>
                    <a:gd name="connsiteX82" fmla="*/ 203359 w 476250"/>
                    <a:gd name="connsiteY82" fmla="*/ 404336 h 466725"/>
                    <a:gd name="connsiteX83" fmla="*/ 228124 w 476250"/>
                    <a:gd name="connsiteY83" fmla="*/ 404336 h 466725"/>
                    <a:gd name="connsiteX84" fmla="*/ 228124 w 476250"/>
                    <a:gd name="connsiteY84" fmla="*/ 461486 h 466725"/>
                    <a:gd name="connsiteX85" fmla="*/ 234791 w 476250"/>
                    <a:gd name="connsiteY85" fmla="*/ 468154 h 466725"/>
                    <a:gd name="connsiteX86" fmla="*/ 239554 w 476250"/>
                    <a:gd name="connsiteY86" fmla="*/ 468154 h 466725"/>
                    <a:gd name="connsiteX87" fmla="*/ 246221 w 476250"/>
                    <a:gd name="connsiteY87" fmla="*/ 461486 h 466725"/>
                    <a:gd name="connsiteX88" fmla="*/ 246221 w 476250"/>
                    <a:gd name="connsiteY88" fmla="*/ 404336 h 466725"/>
                    <a:gd name="connsiteX89" fmla="*/ 270986 w 476250"/>
                    <a:gd name="connsiteY89" fmla="*/ 404336 h 466725"/>
                    <a:gd name="connsiteX90" fmla="*/ 270986 w 476250"/>
                    <a:gd name="connsiteY90" fmla="*/ 461486 h 466725"/>
                    <a:gd name="connsiteX91" fmla="*/ 277654 w 476250"/>
                    <a:gd name="connsiteY91" fmla="*/ 468154 h 466725"/>
                    <a:gd name="connsiteX92" fmla="*/ 283369 w 476250"/>
                    <a:gd name="connsiteY92" fmla="*/ 468154 h 466725"/>
                    <a:gd name="connsiteX93" fmla="*/ 290036 w 476250"/>
                    <a:gd name="connsiteY93" fmla="*/ 461486 h 466725"/>
                    <a:gd name="connsiteX94" fmla="*/ 290036 w 476250"/>
                    <a:gd name="connsiteY94" fmla="*/ 404336 h 466725"/>
                    <a:gd name="connsiteX95" fmla="*/ 314801 w 476250"/>
                    <a:gd name="connsiteY95" fmla="*/ 404336 h 466725"/>
                    <a:gd name="connsiteX96" fmla="*/ 314801 w 476250"/>
                    <a:gd name="connsiteY96" fmla="*/ 461486 h 466725"/>
                    <a:gd name="connsiteX97" fmla="*/ 321469 w 476250"/>
                    <a:gd name="connsiteY97" fmla="*/ 468154 h 466725"/>
                    <a:gd name="connsiteX98" fmla="*/ 326231 w 476250"/>
                    <a:gd name="connsiteY98" fmla="*/ 468154 h 466725"/>
                    <a:gd name="connsiteX99" fmla="*/ 332899 w 476250"/>
                    <a:gd name="connsiteY99" fmla="*/ 461486 h 466725"/>
                    <a:gd name="connsiteX100" fmla="*/ 332899 w 476250"/>
                    <a:gd name="connsiteY100" fmla="*/ 404336 h 466725"/>
                    <a:gd name="connsiteX101" fmla="*/ 391001 w 476250"/>
                    <a:gd name="connsiteY101" fmla="*/ 404336 h 466725"/>
                    <a:gd name="connsiteX102" fmla="*/ 414814 w 476250"/>
                    <a:gd name="connsiteY102" fmla="*/ 380524 h 466725"/>
                    <a:gd name="connsiteX103" fmla="*/ 414814 w 476250"/>
                    <a:gd name="connsiteY103" fmla="*/ 332899 h 466725"/>
                    <a:gd name="connsiteX104" fmla="*/ 461486 w 476250"/>
                    <a:gd name="connsiteY104" fmla="*/ 332899 h 466725"/>
                    <a:gd name="connsiteX105" fmla="*/ 468154 w 476250"/>
                    <a:gd name="connsiteY105" fmla="*/ 326231 h 466725"/>
                    <a:gd name="connsiteX106" fmla="*/ 468154 w 476250"/>
                    <a:gd name="connsiteY106" fmla="*/ 321469 h 466725"/>
                    <a:gd name="connsiteX107" fmla="*/ 461486 w 476250"/>
                    <a:gd name="connsiteY107" fmla="*/ 314801 h 466725"/>
                    <a:gd name="connsiteX108" fmla="*/ 414814 w 476250"/>
                    <a:gd name="connsiteY108" fmla="*/ 314801 h 466725"/>
                    <a:gd name="connsiteX109" fmla="*/ 414814 w 476250"/>
                    <a:gd name="connsiteY109" fmla="*/ 290036 h 466725"/>
                    <a:gd name="connsiteX110" fmla="*/ 461486 w 476250"/>
                    <a:gd name="connsiteY110" fmla="*/ 290036 h 466725"/>
                    <a:gd name="connsiteX111" fmla="*/ 468154 w 476250"/>
                    <a:gd name="connsiteY111" fmla="*/ 283369 h 466725"/>
                    <a:gd name="connsiteX112" fmla="*/ 468154 w 476250"/>
                    <a:gd name="connsiteY112" fmla="*/ 278606 h 466725"/>
                    <a:gd name="connsiteX113" fmla="*/ 461486 w 476250"/>
                    <a:gd name="connsiteY113" fmla="*/ 271939 h 466725"/>
                    <a:gd name="connsiteX114" fmla="*/ 414814 w 476250"/>
                    <a:gd name="connsiteY114" fmla="*/ 271939 h 466725"/>
                    <a:gd name="connsiteX115" fmla="*/ 414814 w 476250"/>
                    <a:gd name="connsiteY115" fmla="*/ 247174 h 466725"/>
                    <a:gd name="connsiteX116" fmla="*/ 461486 w 476250"/>
                    <a:gd name="connsiteY116" fmla="*/ 247174 h 466725"/>
                    <a:gd name="connsiteX117" fmla="*/ 468154 w 476250"/>
                    <a:gd name="connsiteY117" fmla="*/ 240506 h 466725"/>
                    <a:gd name="connsiteX118" fmla="*/ 468154 w 476250"/>
                    <a:gd name="connsiteY118" fmla="*/ 235744 h 466725"/>
                    <a:gd name="connsiteX119" fmla="*/ 461486 w 476250"/>
                    <a:gd name="connsiteY119" fmla="*/ 229076 h 466725"/>
                    <a:gd name="connsiteX120" fmla="*/ 414814 w 476250"/>
                    <a:gd name="connsiteY120" fmla="*/ 229076 h 466725"/>
                    <a:gd name="connsiteX121" fmla="*/ 414814 w 476250"/>
                    <a:gd name="connsiteY121" fmla="*/ 204311 h 466725"/>
                    <a:gd name="connsiteX122" fmla="*/ 461486 w 476250"/>
                    <a:gd name="connsiteY122" fmla="*/ 204311 h 466725"/>
                    <a:gd name="connsiteX123" fmla="*/ 468154 w 476250"/>
                    <a:gd name="connsiteY123" fmla="*/ 197644 h 466725"/>
                    <a:gd name="connsiteX124" fmla="*/ 468154 w 476250"/>
                    <a:gd name="connsiteY124" fmla="*/ 192881 h 466725"/>
                    <a:gd name="connsiteX125" fmla="*/ 461486 w 476250"/>
                    <a:gd name="connsiteY125" fmla="*/ 186214 h 466725"/>
                    <a:gd name="connsiteX126" fmla="*/ 414814 w 476250"/>
                    <a:gd name="connsiteY126" fmla="*/ 186214 h 466725"/>
                    <a:gd name="connsiteX127" fmla="*/ 414814 w 476250"/>
                    <a:gd name="connsiteY127" fmla="*/ 161449 h 466725"/>
                    <a:gd name="connsiteX128" fmla="*/ 462439 w 476250"/>
                    <a:gd name="connsiteY128" fmla="*/ 161449 h 46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476250" h="466725">
                      <a:moveTo>
                        <a:pt x="462439" y="160496"/>
                      </a:moveTo>
                      <a:cubicBezTo>
                        <a:pt x="466249" y="160496"/>
                        <a:pt x="469106" y="157639"/>
                        <a:pt x="469106" y="153829"/>
                      </a:cubicBezTo>
                      <a:lnTo>
                        <a:pt x="469106" y="149066"/>
                      </a:lnTo>
                      <a:cubicBezTo>
                        <a:pt x="469106" y="145256"/>
                        <a:pt x="466249" y="142399"/>
                        <a:pt x="462439" y="142399"/>
                      </a:cubicBezTo>
                      <a:lnTo>
                        <a:pt x="415766" y="142399"/>
                      </a:lnTo>
                      <a:lnTo>
                        <a:pt x="415766" y="93821"/>
                      </a:lnTo>
                      <a:cubicBezTo>
                        <a:pt x="415766" y="80486"/>
                        <a:pt x="405289" y="70009"/>
                        <a:pt x="391954" y="70009"/>
                      </a:cubicBezTo>
                      <a:lnTo>
                        <a:pt x="333851" y="70009"/>
                      </a:lnTo>
                      <a:lnTo>
                        <a:pt x="333851" y="13811"/>
                      </a:lnTo>
                      <a:cubicBezTo>
                        <a:pt x="333851" y="10001"/>
                        <a:pt x="330994" y="7144"/>
                        <a:pt x="327184" y="7144"/>
                      </a:cubicBezTo>
                      <a:lnTo>
                        <a:pt x="322421" y="7144"/>
                      </a:lnTo>
                      <a:cubicBezTo>
                        <a:pt x="318611" y="7144"/>
                        <a:pt x="315754" y="10001"/>
                        <a:pt x="315754" y="13811"/>
                      </a:cubicBezTo>
                      <a:lnTo>
                        <a:pt x="315754" y="70009"/>
                      </a:lnTo>
                      <a:lnTo>
                        <a:pt x="290989" y="70009"/>
                      </a:lnTo>
                      <a:lnTo>
                        <a:pt x="290989" y="13811"/>
                      </a:lnTo>
                      <a:cubicBezTo>
                        <a:pt x="290989" y="10001"/>
                        <a:pt x="287179" y="7144"/>
                        <a:pt x="283369" y="7144"/>
                      </a:cubicBezTo>
                      <a:lnTo>
                        <a:pt x="278606" y="7144"/>
                      </a:lnTo>
                      <a:cubicBezTo>
                        <a:pt x="274796" y="7144"/>
                        <a:pt x="271939" y="10001"/>
                        <a:pt x="271939" y="13811"/>
                      </a:cubicBezTo>
                      <a:lnTo>
                        <a:pt x="271939" y="70009"/>
                      </a:lnTo>
                      <a:lnTo>
                        <a:pt x="247174" y="70009"/>
                      </a:lnTo>
                      <a:lnTo>
                        <a:pt x="247174" y="13811"/>
                      </a:lnTo>
                      <a:cubicBezTo>
                        <a:pt x="247174" y="10001"/>
                        <a:pt x="244316" y="7144"/>
                        <a:pt x="240506" y="7144"/>
                      </a:cubicBezTo>
                      <a:lnTo>
                        <a:pt x="235744" y="7144"/>
                      </a:lnTo>
                      <a:cubicBezTo>
                        <a:pt x="231934" y="7144"/>
                        <a:pt x="229076" y="10001"/>
                        <a:pt x="229076" y="13811"/>
                      </a:cubicBezTo>
                      <a:lnTo>
                        <a:pt x="229076" y="70009"/>
                      </a:lnTo>
                      <a:lnTo>
                        <a:pt x="204311" y="70009"/>
                      </a:lnTo>
                      <a:lnTo>
                        <a:pt x="204311" y="13811"/>
                      </a:lnTo>
                      <a:cubicBezTo>
                        <a:pt x="204311" y="10001"/>
                        <a:pt x="201454" y="7144"/>
                        <a:pt x="197644" y="7144"/>
                      </a:cubicBezTo>
                      <a:lnTo>
                        <a:pt x="192881" y="7144"/>
                      </a:lnTo>
                      <a:cubicBezTo>
                        <a:pt x="189071" y="7144"/>
                        <a:pt x="186214" y="10001"/>
                        <a:pt x="186214" y="13811"/>
                      </a:cubicBezTo>
                      <a:lnTo>
                        <a:pt x="186214" y="70009"/>
                      </a:lnTo>
                      <a:lnTo>
                        <a:pt x="161449" y="70009"/>
                      </a:lnTo>
                      <a:lnTo>
                        <a:pt x="161449" y="13811"/>
                      </a:lnTo>
                      <a:cubicBezTo>
                        <a:pt x="161449" y="10001"/>
                        <a:pt x="158591" y="7144"/>
                        <a:pt x="154781" y="7144"/>
                      </a:cubicBezTo>
                      <a:lnTo>
                        <a:pt x="150019" y="7144"/>
                      </a:lnTo>
                      <a:cubicBezTo>
                        <a:pt x="146209" y="7144"/>
                        <a:pt x="143351" y="10001"/>
                        <a:pt x="143351" y="13811"/>
                      </a:cubicBezTo>
                      <a:lnTo>
                        <a:pt x="143351" y="70009"/>
                      </a:lnTo>
                      <a:lnTo>
                        <a:pt x="88106" y="70009"/>
                      </a:lnTo>
                      <a:cubicBezTo>
                        <a:pt x="74771" y="70009"/>
                        <a:pt x="64294" y="81439"/>
                        <a:pt x="64294" y="93821"/>
                      </a:cubicBezTo>
                      <a:lnTo>
                        <a:pt x="64294" y="142399"/>
                      </a:lnTo>
                      <a:lnTo>
                        <a:pt x="13811" y="142399"/>
                      </a:lnTo>
                      <a:cubicBezTo>
                        <a:pt x="10001" y="142399"/>
                        <a:pt x="7144" y="145256"/>
                        <a:pt x="7144" y="149066"/>
                      </a:cubicBezTo>
                      <a:lnTo>
                        <a:pt x="7144" y="153829"/>
                      </a:lnTo>
                      <a:cubicBezTo>
                        <a:pt x="7144" y="157639"/>
                        <a:pt x="10001" y="160496"/>
                        <a:pt x="13811" y="160496"/>
                      </a:cubicBezTo>
                      <a:lnTo>
                        <a:pt x="64294" y="160496"/>
                      </a:lnTo>
                      <a:lnTo>
                        <a:pt x="64294" y="185261"/>
                      </a:lnTo>
                      <a:lnTo>
                        <a:pt x="13811" y="185261"/>
                      </a:lnTo>
                      <a:cubicBezTo>
                        <a:pt x="10001" y="185261"/>
                        <a:pt x="7144" y="188119"/>
                        <a:pt x="7144" y="191929"/>
                      </a:cubicBezTo>
                      <a:lnTo>
                        <a:pt x="7144" y="196691"/>
                      </a:lnTo>
                      <a:cubicBezTo>
                        <a:pt x="7144" y="200501"/>
                        <a:pt x="10001" y="203359"/>
                        <a:pt x="13811" y="203359"/>
                      </a:cubicBezTo>
                      <a:lnTo>
                        <a:pt x="64294" y="203359"/>
                      </a:lnTo>
                      <a:lnTo>
                        <a:pt x="64294" y="228124"/>
                      </a:lnTo>
                      <a:lnTo>
                        <a:pt x="13811" y="228124"/>
                      </a:lnTo>
                      <a:cubicBezTo>
                        <a:pt x="10001" y="229076"/>
                        <a:pt x="7144" y="231934"/>
                        <a:pt x="7144" y="235744"/>
                      </a:cubicBezTo>
                      <a:lnTo>
                        <a:pt x="7144" y="240506"/>
                      </a:lnTo>
                      <a:cubicBezTo>
                        <a:pt x="7144" y="244316"/>
                        <a:pt x="10001" y="247174"/>
                        <a:pt x="13811" y="247174"/>
                      </a:cubicBezTo>
                      <a:lnTo>
                        <a:pt x="64294" y="247174"/>
                      </a:lnTo>
                      <a:lnTo>
                        <a:pt x="64294" y="271939"/>
                      </a:lnTo>
                      <a:lnTo>
                        <a:pt x="13811" y="271939"/>
                      </a:lnTo>
                      <a:cubicBezTo>
                        <a:pt x="10001" y="271939"/>
                        <a:pt x="7144" y="274796"/>
                        <a:pt x="7144" y="278606"/>
                      </a:cubicBezTo>
                      <a:lnTo>
                        <a:pt x="7144" y="283369"/>
                      </a:lnTo>
                      <a:cubicBezTo>
                        <a:pt x="7144" y="287179"/>
                        <a:pt x="10001" y="290036"/>
                        <a:pt x="13811" y="290036"/>
                      </a:cubicBezTo>
                      <a:lnTo>
                        <a:pt x="64294" y="290036"/>
                      </a:lnTo>
                      <a:lnTo>
                        <a:pt x="64294" y="314801"/>
                      </a:lnTo>
                      <a:lnTo>
                        <a:pt x="13811" y="314801"/>
                      </a:lnTo>
                      <a:cubicBezTo>
                        <a:pt x="10001" y="314801"/>
                        <a:pt x="7144" y="317659"/>
                        <a:pt x="7144" y="321469"/>
                      </a:cubicBezTo>
                      <a:lnTo>
                        <a:pt x="7144" y="326231"/>
                      </a:lnTo>
                      <a:cubicBezTo>
                        <a:pt x="7144" y="330041"/>
                        <a:pt x="10001" y="332899"/>
                        <a:pt x="13811" y="332899"/>
                      </a:cubicBezTo>
                      <a:lnTo>
                        <a:pt x="64294" y="332899"/>
                      </a:lnTo>
                      <a:lnTo>
                        <a:pt x="64294" y="380524"/>
                      </a:lnTo>
                      <a:cubicBezTo>
                        <a:pt x="64294" y="393859"/>
                        <a:pt x="74771" y="404336"/>
                        <a:pt x="88106" y="404336"/>
                      </a:cubicBezTo>
                      <a:lnTo>
                        <a:pt x="142399" y="404336"/>
                      </a:lnTo>
                      <a:lnTo>
                        <a:pt x="142399" y="461486"/>
                      </a:lnTo>
                      <a:cubicBezTo>
                        <a:pt x="142399" y="465296"/>
                        <a:pt x="145256" y="468154"/>
                        <a:pt x="149066" y="468154"/>
                      </a:cubicBezTo>
                      <a:lnTo>
                        <a:pt x="153829" y="468154"/>
                      </a:lnTo>
                      <a:cubicBezTo>
                        <a:pt x="157639" y="468154"/>
                        <a:pt x="160496" y="465296"/>
                        <a:pt x="160496" y="461486"/>
                      </a:cubicBezTo>
                      <a:lnTo>
                        <a:pt x="160496" y="404336"/>
                      </a:lnTo>
                      <a:lnTo>
                        <a:pt x="185261" y="404336"/>
                      </a:lnTo>
                      <a:lnTo>
                        <a:pt x="185261" y="461486"/>
                      </a:lnTo>
                      <a:cubicBezTo>
                        <a:pt x="185261" y="465296"/>
                        <a:pt x="188119" y="468154"/>
                        <a:pt x="191929" y="468154"/>
                      </a:cubicBezTo>
                      <a:lnTo>
                        <a:pt x="196691" y="468154"/>
                      </a:lnTo>
                      <a:cubicBezTo>
                        <a:pt x="200501" y="468154"/>
                        <a:pt x="203359" y="465296"/>
                        <a:pt x="203359" y="461486"/>
                      </a:cubicBezTo>
                      <a:lnTo>
                        <a:pt x="203359" y="404336"/>
                      </a:lnTo>
                      <a:lnTo>
                        <a:pt x="228124" y="404336"/>
                      </a:lnTo>
                      <a:lnTo>
                        <a:pt x="228124" y="461486"/>
                      </a:lnTo>
                      <a:cubicBezTo>
                        <a:pt x="228124" y="465296"/>
                        <a:pt x="230981" y="468154"/>
                        <a:pt x="234791" y="468154"/>
                      </a:cubicBezTo>
                      <a:lnTo>
                        <a:pt x="239554" y="468154"/>
                      </a:lnTo>
                      <a:cubicBezTo>
                        <a:pt x="243364" y="468154"/>
                        <a:pt x="246221" y="465296"/>
                        <a:pt x="246221" y="461486"/>
                      </a:cubicBezTo>
                      <a:lnTo>
                        <a:pt x="246221" y="404336"/>
                      </a:lnTo>
                      <a:lnTo>
                        <a:pt x="270986" y="404336"/>
                      </a:lnTo>
                      <a:lnTo>
                        <a:pt x="270986" y="461486"/>
                      </a:lnTo>
                      <a:cubicBezTo>
                        <a:pt x="270986" y="465296"/>
                        <a:pt x="273844" y="468154"/>
                        <a:pt x="277654" y="468154"/>
                      </a:cubicBezTo>
                      <a:lnTo>
                        <a:pt x="283369" y="468154"/>
                      </a:lnTo>
                      <a:cubicBezTo>
                        <a:pt x="287179" y="468154"/>
                        <a:pt x="290036" y="465296"/>
                        <a:pt x="290036" y="461486"/>
                      </a:cubicBezTo>
                      <a:lnTo>
                        <a:pt x="290036" y="404336"/>
                      </a:lnTo>
                      <a:lnTo>
                        <a:pt x="314801" y="404336"/>
                      </a:lnTo>
                      <a:lnTo>
                        <a:pt x="314801" y="461486"/>
                      </a:lnTo>
                      <a:cubicBezTo>
                        <a:pt x="314801" y="465296"/>
                        <a:pt x="317659" y="468154"/>
                        <a:pt x="321469" y="468154"/>
                      </a:cubicBezTo>
                      <a:lnTo>
                        <a:pt x="326231" y="468154"/>
                      </a:lnTo>
                      <a:cubicBezTo>
                        <a:pt x="330041" y="468154"/>
                        <a:pt x="332899" y="465296"/>
                        <a:pt x="332899" y="461486"/>
                      </a:cubicBezTo>
                      <a:lnTo>
                        <a:pt x="332899" y="404336"/>
                      </a:lnTo>
                      <a:lnTo>
                        <a:pt x="391001" y="404336"/>
                      </a:lnTo>
                      <a:cubicBezTo>
                        <a:pt x="404336" y="404336"/>
                        <a:pt x="414814" y="393859"/>
                        <a:pt x="414814" y="380524"/>
                      </a:cubicBezTo>
                      <a:lnTo>
                        <a:pt x="414814" y="332899"/>
                      </a:lnTo>
                      <a:lnTo>
                        <a:pt x="461486" y="332899"/>
                      </a:lnTo>
                      <a:cubicBezTo>
                        <a:pt x="465296" y="332899"/>
                        <a:pt x="468154" y="330041"/>
                        <a:pt x="468154" y="326231"/>
                      </a:cubicBezTo>
                      <a:lnTo>
                        <a:pt x="468154" y="321469"/>
                      </a:lnTo>
                      <a:cubicBezTo>
                        <a:pt x="468154" y="317659"/>
                        <a:pt x="465296" y="314801"/>
                        <a:pt x="461486" y="314801"/>
                      </a:cubicBezTo>
                      <a:lnTo>
                        <a:pt x="414814" y="314801"/>
                      </a:lnTo>
                      <a:lnTo>
                        <a:pt x="414814" y="290036"/>
                      </a:lnTo>
                      <a:lnTo>
                        <a:pt x="461486" y="290036"/>
                      </a:lnTo>
                      <a:cubicBezTo>
                        <a:pt x="465296" y="290036"/>
                        <a:pt x="468154" y="287179"/>
                        <a:pt x="468154" y="283369"/>
                      </a:cubicBezTo>
                      <a:lnTo>
                        <a:pt x="468154" y="278606"/>
                      </a:lnTo>
                      <a:cubicBezTo>
                        <a:pt x="468154" y="274796"/>
                        <a:pt x="465296" y="271939"/>
                        <a:pt x="461486" y="271939"/>
                      </a:cubicBezTo>
                      <a:lnTo>
                        <a:pt x="414814" y="271939"/>
                      </a:lnTo>
                      <a:lnTo>
                        <a:pt x="414814" y="247174"/>
                      </a:lnTo>
                      <a:lnTo>
                        <a:pt x="461486" y="247174"/>
                      </a:lnTo>
                      <a:cubicBezTo>
                        <a:pt x="465296" y="247174"/>
                        <a:pt x="468154" y="244316"/>
                        <a:pt x="468154" y="240506"/>
                      </a:cubicBezTo>
                      <a:lnTo>
                        <a:pt x="468154" y="235744"/>
                      </a:lnTo>
                      <a:cubicBezTo>
                        <a:pt x="468154" y="231934"/>
                        <a:pt x="465296" y="229076"/>
                        <a:pt x="461486" y="229076"/>
                      </a:cubicBezTo>
                      <a:lnTo>
                        <a:pt x="414814" y="229076"/>
                      </a:lnTo>
                      <a:lnTo>
                        <a:pt x="414814" y="204311"/>
                      </a:lnTo>
                      <a:lnTo>
                        <a:pt x="461486" y="204311"/>
                      </a:lnTo>
                      <a:cubicBezTo>
                        <a:pt x="465296" y="204311"/>
                        <a:pt x="468154" y="201454"/>
                        <a:pt x="468154" y="197644"/>
                      </a:cubicBezTo>
                      <a:lnTo>
                        <a:pt x="468154" y="192881"/>
                      </a:lnTo>
                      <a:cubicBezTo>
                        <a:pt x="468154" y="189071"/>
                        <a:pt x="465296" y="186214"/>
                        <a:pt x="461486" y="186214"/>
                      </a:cubicBezTo>
                      <a:lnTo>
                        <a:pt x="414814" y="186214"/>
                      </a:lnTo>
                      <a:lnTo>
                        <a:pt x="414814" y="161449"/>
                      </a:lnTo>
                      <a:lnTo>
                        <a:pt x="462439" y="161449"/>
                      </a:lnTo>
                      <a:close/>
                    </a:path>
                  </a:pathLst>
                </a:custGeom>
                <a:solidFill>
                  <a:schemeClr val="bg1"/>
                </a:solidFill>
                <a:ln w="9525" cap="flat">
                  <a:noFill/>
                  <a:prstDash val="solid"/>
                  <a:miter/>
                </a:ln>
              </p:spPr>
              <p:txBody>
                <a:bodyPr rtlCol="0" anchor="ctr"/>
                <a:lstStyle/>
                <a:p>
                  <a:endParaRPr lang="en-US"/>
                </a:p>
              </p:txBody>
            </p:sp>
            <p:sp>
              <p:nvSpPr>
                <p:cNvPr id="22" name="Freeform: Shape 58">
                  <a:extLst>
                    <a:ext uri="{FF2B5EF4-FFF2-40B4-BE49-F238E27FC236}">
                      <a16:creationId xmlns="" xmlns:a16="http://schemas.microsoft.com/office/drawing/2014/main" id="{D6C05E55-74B2-49F1-B08E-42DED1DEB231}"/>
                    </a:ext>
                  </a:extLst>
                </p:cNvPr>
                <p:cNvSpPr/>
                <p:nvPr/>
              </p:nvSpPr>
              <p:spPr>
                <a:xfrm>
                  <a:off x="1855157" y="2765044"/>
                  <a:ext cx="330249" cy="218182"/>
                </a:xfrm>
                <a:custGeom>
                  <a:avLst/>
                  <a:gdLst/>
                  <a:ahLst/>
                  <a:cxnLst/>
                  <a:rect l="l" t="t" r="r" b="b"/>
                  <a:pathLst>
                    <a:path w="330249" h="218182">
                      <a:moveTo>
                        <a:pt x="117946" y="56554"/>
                      </a:moveTo>
                      <a:lnTo>
                        <a:pt x="94115" y="134987"/>
                      </a:lnTo>
                      <a:lnTo>
                        <a:pt x="142028" y="134987"/>
                      </a:lnTo>
                      <a:close/>
                      <a:moveTo>
                        <a:pt x="262681" y="0"/>
                      </a:moveTo>
                      <a:lnTo>
                        <a:pt x="330249" y="0"/>
                      </a:lnTo>
                      <a:lnTo>
                        <a:pt x="330249" y="218182"/>
                      </a:lnTo>
                      <a:lnTo>
                        <a:pt x="262681" y="218182"/>
                      </a:lnTo>
                      <a:close/>
                      <a:moveTo>
                        <a:pt x="82004" y="0"/>
                      </a:moveTo>
                      <a:lnTo>
                        <a:pt x="155544" y="0"/>
                      </a:lnTo>
                      <a:lnTo>
                        <a:pt x="237529" y="218182"/>
                      </a:lnTo>
                      <a:lnTo>
                        <a:pt x="166929" y="218182"/>
                      </a:lnTo>
                      <a:lnTo>
                        <a:pt x="156013" y="182165"/>
                      </a:lnTo>
                      <a:lnTo>
                        <a:pt x="79472" y="182165"/>
                      </a:lnTo>
                      <a:lnTo>
                        <a:pt x="68837" y="218182"/>
                      </a:lnTo>
                      <a:lnTo>
                        <a:pt x="0" y="218182"/>
                      </a:lnTo>
                      <a:close/>
                    </a:path>
                  </a:pathLst>
                </a:custGeom>
                <a:solidFill>
                  <a:srgbClr val="648C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23" name="Group 22">
            <a:extLst>
              <a:ext uri="{FF2B5EF4-FFF2-40B4-BE49-F238E27FC236}">
                <a16:creationId xmlns="" xmlns:a16="http://schemas.microsoft.com/office/drawing/2014/main" id="{27F229F6-858E-4336-9F4F-805B607B857B}"/>
              </a:ext>
            </a:extLst>
          </p:cNvPr>
          <p:cNvGrpSpPr/>
          <p:nvPr/>
        </p:nvGrpSpPr>
        <p:grpSpPr>
          <a:xfrm>
            <a:off x="115834" y="5538146"/>
            <a:ext cx="2086260" cy="738664"/>
            <a:chOff x="751322" y="4360617"/>
            <a:chExt cx="1912053" cy="1045901"/>
          </a:xfrm>
        </p:grpSpPr>
        <p:sp>
          <p:nvSpPr>
            <p:cNvPr id="24" name="TextBox 23">
              <a:extLst>
                <a:ext uri="{FF2B5EF4-FFF2-40B4-BE49-F238E27FC236}">
                  <a16:creationId xmlns="" xmlns:a16="http://schemas.microsoft.com/office/drawing/2014/main" id="{C0CCA43B-693C-42A6-95DC-E73BF954CF87}"/>
                </a:ext>
              </a:extLst>
            </p:cNvPr>
            <p:cNvSpPr txBox="1"/>
            <p:nvPr/>
          </p:nvSpPr>
          <p:spPr>
            <a:xfrm>
              <a:off x="751322" y="4897595"/>
              <a:ext cx="1814826" cy="276999"/>
            </a:xfrm>
            <a:prstGeom prst="rect">
              <a:avLst/>
            </a:prstGeom>
            <a:noFill/>
          </p:spPr>
          <p:txBody>
            <a:bodyPr wrap="square" rtlCol="0">
              <a:spAutoFit/>
            </a:bodyPr>
            <a:lstStyle/>
            <a:p>
              <a:pPr algn="r"/>
              <a:r>
                <a:rPr lang="en-US" altLang="ko-KR" sz="1200" dirty="0">
                  <a:solidFill>
                    <a:schemeClr val="tx1">
                      <a:lumMod val="65000"/>
                      <a:lumOff val="35000"/>
                    </a:schemeClr>
                  </a:solidFill>
                  <a:cs typeface="Arial" pitchFamily="34" charset="0"/>
                </a:rPr>
                <a:t> </a:t>
              </a:r>
            </a:p>
          </p:txBody>
        </p:sp>
        <p:sp>
          <p:nvSpPr>
            <p:cNvPr id="25" name="TextBox 24">
              <a:extLst>
                <a:ext uri="{FF2B5EF4-FFF2-40B4-BE49-F238E27FC236}">
                  <a16:creationId xmlns="" xmlns:a16="http://schemas.microsoft.com/office/drawing/2014/main" id="{2D4D04A0-3C04-4497-971C-A01F7B989A40}"/>
                </a:ext>
              </a:extLst>
            </p:cNvPr>
            <p:cNvSpPr txBox="1"/>
            <p:nvPr/>
          </p:nvSpPr>
          <p:spPr>
            <a:xfrm>
              <a:off x="838901" y="4360617"/>
              <a:ext cx="1824474" cy="1045901"/>
            </a:xfrm>
            <a:prstGeom prst="rect">
              <a:avLst/>
            </a:prstGeom>
            <a:noFill/>
          </p:spPr>
          <p:txBody>
            <a:bodyPr wrap="square" lIns="108000" rIns="108000" rtlCol="0">
              <a:spAutoFit/>
            </a:bodyPr>
            <a:lstStyle/>
            <a:p>
              <a:pPr algn="ctr"/>
              <a:r>
                <a:rPr lang="en-US" altLang="ko-KR" sz="1400" b="1" dirty="0">
                  <a:solidFill>
                    <a:schemeClr val="tx1">
                      <a:lumMod val="65000"/>
                      <a:lumOff val="35000"/>
                    </a:schemeClr>
                  </a:solidFill>
                  <a:effectLst>
                    <a:outerShdw blurRad="50800" dist="38100" dir="18900000" algn="bl" rotWithShape="0">
                      <a:prstClr val="black">
                        <a:alpha val="40000"/>
                      </a:prstClr>
                    </a:outerShdw>
                  </a:effectLst>
                  <a:cs typeface="Arial" pitchFamily="34" charset="0"/>
                </a:rPr>
                <a:t>Machine </a:t>
              </a:r>
              <a:r>
                <a:rPr lang="en-US" altLang="ko-KR" b="1" dirty="0">
                  <a:solidFill>
                    <a:schemeClr val="tx1">
                      <a:lumMod val="65000"/>
                      <a:lumOff val="35000"/>
                    </a:schemeClr>
                  </a:solidFill>
                  <a:effectLst>
                    <a:outerShdw blurRad="50800" dist="38100" dir="18900000" algn="bl" rotWithShape="0">
                      <a:prstClr val="black">
                        <a:alpha val="40000"/>
                      </a:prstClr>
                    </a:outerShdw>
                  </a:effectLst>
                  <a:cs typeface="Arial" pitchFamily="34" charset="0"/>
                </a:rPr>
                <a:t>/</a:t>
              </a:r>
            </a:p>
            <a:p>
              <a:pPr algn="ctr"/>
              <a:r>
                <a:rPr lang="en-US" altLang="ko-KR" b="1" dirty="0">
                  <a:solidFill>
                    <a:schemeClr val="tx1">
                      <a:lumMod val="65000"/>
                      <a:lumOff val="35000"/>
                    </a:schemeClr>
                  </a:solidFill>
                  <a:effectLst>
                    <a:outerShdw blurRad="50800" dist="38100" dir="18900000" algn="bl" rotWithShape="0">
                      <a:prstClr val="black">
                        <a:alpha val="40000"/>
                      </a:prstClr>
                    </a:outerShdw>
                  </a:effectLst>
                  <a:cs typeface="Arial" pitchFamily="34" charset="0"/>
                </a:rPr>
                <a:t>Deep Learning</a:t>
              </a:r>
            </a:p>
            <a:p>
              <a:pPr algn="r"/>
              <a:endParaRPr lang="ko-KR" altLang="en-US" sz="1400" b="1" dirty="0">
                <a:solidFill>
                  <a:schemeClr val="tx1">
                    <a:lumMod val="65000"/>
                    <a:lumOff val="35000"/>
                  </a:schemeClr>
                </a:solidFill>
                <a:effectLst>
                  <a:outerShdw blurRad="50800" dist="38100" dir="18900000" algn="bl" rotWithShape="0">
                    <a:prstClr val="black">
                      <a:alpha val="40000"/>
                    </a:prstClr>
                  </a:outerShdw>
                </a:effectLst>
                <a:cs typeface="Arial" pitchFamily="34" charset="0"/>
              </a:endParaRPr>
            </a:p>
          </p:txBody>
        </p:sp>
      </p:grpSp>
      <p:pic>
        <p:nvPicPr>
          <p:cNvPr id="1030" name="Picture 6" descr="https://png2.kisspng.com/sh/0b20593cc21095515f1598c47a8f2f3b/L0KzQYm3V8I0N5ZuiZH0aYP2gLBuTfh2dZJzRdR7YXnxPbL5lPlncZRued42aX73db3zifdmdpRqRd9qY3jsfra0jPViep9uRadrNUW6R4LpgfZiO2I2RqgAOEe0QYW7UcU0OmQ3T6k5N0e0SYW1kP5o/kisspng-human-brain-artificial-intelligence-machine-learni-5b55771bafa311.6587114415323277077194.png"/>
          <p:cNvPicPr>
            <a:picLocks noChangeAspect="1" noChangeArrowheads="1"/>
          </p:cNvPicPr>
          <p:nvPr/>
        </p:nvPicPr>
        <p:blipFill>
          <a:blip r:embed="rId3" cstate="email">
            <a:duotone>
              <a:schemeClr val="accent1">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400000"/>
                    </a14:imgEffect>
                    <a14:imgEffect>
                      <a14:brightnessContrast bright="40000" contrast="-40000"/>
                    </a14:imgEffect>
                  </a14:imgLayer>
                </a14:imgProps>
              </a:ext>
              <a:ext uri="{28A0092B-C50C-407E-A947-70E740481C1C}">
                <a14:useLocalDpi xmlns:a14="http://schemas.microsoft.com/office/drawing/2010/main"/>
              </a:ext>
            </a:extLst>
          </a:blip>
          <a:srcRect/>
          <a:stretch>
            <a:fillRect/>
          </a:stretch>
        </p:blipFill>
        <p:spPr bwMode="auto">
          <a:xfrm>
            <a:off x="693964" y="4361813"/>
            <a:ext cx="1025555" cy="1025555"/>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054" name="Picture 6" descr="Big Data Solutions - Alliance Technology Group"/>
          <p:cNvPicPr>
            <a:picLocks noChangeAspect="1" noChangeArrowheads="1"/>
          </p:cNvPicPr>
          <p:nvPr/>
        </p:nvPicPr>
        <p:blipFill>
          <a:blip r:embed="rId5" cstate="email">
            <a:duotone>
              <a:prstClr val="black"/>
              <a:schemeClr val="accent1">
                <a:tint val="45000"/>
                <a:satMod val="400000"/>
              </a:schemeClr>
            </a:duotone>
            <a:extLst>
              <a:ext uri="{28A0092B-C50C-407E-A947-70E740481C1C}">
                <a14:useLocalDpi xmlns:a14="http://schemas.microsoft.com/office/drawing/2010/main"/>
              </a:ext>
            </a:extLst>
          </a:blip>
          <a:srcRect/>
          <a:stretch>
            <a:fillRect/>
          </a:stretch>
        </p:blipFill>
        <p:spPr bwMode="auto">
          <a:xfrm>
            <a:off x="2756327" y="1002037"/>
            <a:ext cx="1348935" cy="1348935"/>
          </a:xfrm>
          <a:prstGeom prst="rect">
            <a:avLst/>
          </a:prstGeom>
          <a:noFill/>
          <a:extLst>
            <a:ext uri="{909E8E84-426E-40DD-AFC4-6F175D3DCCD1}">
              <a14:hiddenFill xmlns:a14="http://schemas.microsoft.com/office/drawing/2010/main">
                <a:solidFill>
                  <a:srgbClr val="FFFFFF"/>
                </a:solidFill>
              </a14:hiddenFill>
            </a:ext>
          </a:extLst>
        </p:spPr>
      </p:pic>
      <p:grpSp>
        <p:nvGrpSpPr>
          <p:cNvPr id="33" name="Group 32">
            <a:extLst>
              <a:ext uri="{FF2B5EF4-FFF2-40B4-BE49-F238E27FC236}">
                <a16:creationId xmlns="" xmlns:a16="http://schemas.microsoft.com/office/drawing/2014/main" id="{27F229F6-858E-4336-9F4F-805B607B857B}"/>
              </a:ext>
            </a:extLst>
          </p:cNvPr>
          <p:cNvGrpSpPr/>
          <p:nvPr/>
        </p:nvGrpSpPr>
        <p:grpSpPr>
          <a:xfrm>
            <a:off x="2114560" y="2549147"/>
            <a:ext cx="1990702" cy="434132"/>
            <a:chOff x="751322" y="4675102"/>
            <a:chExt cx="1824474" cy="614702"/>
          </a:xfrm>
        </p:grpSpPr>
        <p:sp>
          <p:nvSpPr>
            <p:cNvPr id="34" name="TextBox 33">
              <a:extLst>
                <a:ext uri="{FF2B5EF4-FFF2-40B4-BE49-F238E27FC236}">
                  <a16:creationId xmlns="" xmlns:a16="http://schemas.microsoft.com/office/drawing/2014/main" id="{C0CCA43B-693C-42A6-95DC-E73BF954CF87}"/>
                </a:ext>
              </a:extLst>
            </p:cNvPr>
            <p:cNvSpPr txBox="1"/>
            <p:nvPr/>
          </p:nvSpPr>
          <p:spPr>
            <a:xfrm>
              <a:off x="751322" y="4897592"/>
              <a:ext cx="1814826" cy="392212"/>
            </a:xfrm>
            <a:prstGeom prst="rect">
              <a:avLst/>
            </a:prstGeom>
            <a:noFill/>
          </p:spPr>
          <p:txBody>
            <a:bodyPr wrap="square" rtlCol="0">
              <a:spAutoFit/>
            </a:bodyPr>
            <a:lstStyle/>
            <a:p>
              <a:pPr algn="r"/>
              <a:r>
                <a:rPr lang="en-US" altLang="ko-KR" sz="1200"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 </a:t>
              </a:r>
            </a:p>
          </p:txBody>
        </p:sp>
        <p:sp>
          <p:nvSpPr>
            <p:cNvPr id="35" name="TextBox 34">
              <a:extLst>
                <a:ext uri="{FF2B5EF4-FFF2-40B4-BE49-F238E27FC236}">
                  <a16:creationId xmlns="" xmlns:a16="http://schemas.microsoft.com/office/drawing/2014/main" id="{2D4D04A0-3C04-4497-971C-A01F7B989A40}"/>
                </a:ext>
              </a:extLst>
            </p:cNvPr>
            <p:cNvSpPr txBox="1"/>
            <p:nvPr/>
          </p:nvSpPr>
          <p:spPr>
            <a:xfrm>
              <a:off x="751322" y="4675102"/>
              <a:ext cx="1824474" cy="435792"/>
            </a:xfrm>
            <a:prstGeom prst="rect">
              <a:avLst/>
            </a:prstGeom>
            <a:noFill/>
          </p:spPr>
          <p:txBody>
            <a:bodyPr wrap="square" lIns="108000" rIns="108000" rtlCol="0">
              <a:spAutoFit/>
            </a:bodyPr>
            <a:lstStyle/>
            <a:p>
              <a:pPr algn="r"/>
              <a:r>
                <a:rPr lang="en-US" altLang="ko-KR"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Big Data Analysis</a:t>
              </a:r>
              <a:endParaRPr lang="ko-KR" altLang="en-US" sz="1400"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endParaRPr>
            </a:p>
          </p:txBody>
        </p:sp>
      </p:grpSp>
      <p:grpSp>
        <p:nvGrpSpPr>
          <p:cNvPr id="36" name="Group 35">
            <a:extLst>
              <a:ext uri="{FF2B5EF4-FFF2-40B4-BE49-F238E27FC236}">
                <a16:creationId xmlns="" xmlns:a16="http://schemas.microsoft.com/office/drawing/2014/main" id="{27F229F6-858E-4336-9F4F-805B607B857B}"/>
              </a:ext>
            </a:extLst>
          </p:cNvPr>
          <p:cNvGrpSpPr/>
          <p:nvPr/>
        </p:nvGrpSpPr>
        <p:grpSpPr>
          <a:xfrm>
            <a:off x="2147176" y="5538145"/>
            <a:ext cx="1990789" cy="313006"/>
            <a:chOff x="654404" y="4675102"/>
            <a:chExt cx="1824554" cy="443196"/>
          </a:xfrm>
        </p:grpSpPr>
        <p:sp>
          <p:nvSpPr>
            <p:cNvPr id="37" name="TextBox 36">
              <a:extLst>
                <a:ext uri="{FF2B5EF4-FFF2-40B4-BE49-F238E27FC236}">
                  <a16:creationId xmlns="" xmlns:a16="http://schemas.microsoft.com/office/drawing/2014/main" id="{C0CCA43B-693C-42A6-95DC-E73BF954CF87}"/>
                </a:ext>
              </a:extLst>
            </p:cNvPr>
            <p:cNvSpPr txBox="1"/>
            <p:nvPr/>
          </p:nvSpPr>
          <p:spPr>
            <a:xfrm>
              <a:off x="664132" y="4675102"/>
              <a:ext cx="1814826" cy="392212"/>
            </a:xfrm>
            <a:prstGeom prst="rect">
              <a:avLst/>
            </a:prstGeom>
            <a:noFill/>
          </p:spPr>
          <p:txBody>
            <a:bodyPr wrap="square" rtlCol="0">
              <a:spAutoFit/>
            </a:bodyPr>
            <a:lstStyle/>
            <a:p>
              <a:pPr algn="r"/>
              <a:r>
                <a:rPr lang="en-US" altLang="ko-KR" sz="1200"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 </a:t>
              </a:r>
            </a:p>
          </p:txBody>
        </p:sp>
        <p:sp>
          <p:nvSpPr>
            <p:cNvPr id="38" name="TextBox 37">
              <a:extLst>
                <a:ext uri="{FF2B5EF4-FFF2-40B4-BE49-F238E27FC236}">
                  <a16:creationId xmlns="" xmlns:a16="http://schemas.microsoft.com/office/drawing/2014/main" id="{2D4D04A0-3C04-4497-971C-A01F7B989A40}"/>
                </a:ext>
              </a:extLst>
            </p:cNvPr>
            <p:cNvSpPr txBox="1"/>
            <p:nvPr/>
          </p:nvSpPr>
          <p:spPr>
            <a:xfrm>
              <a:off x="654404" y="4682506"/>
              <a:ext cx="1824474" cy="435792"/>
            </a:xfrm>
            <a:prstGeom prst="rect">
              <a:avLst/>
            </a:prstGeom>
            <a:noFill/>
          </p:spPr>
          <p:txBody>
            <a:bodyPr wrap="square" lIns="108000" rIns="108000" rtlCol="0">
              <a:spAutoFit/>
            </a:bodyPr>
            <a:lstStyle/>
            <a:p>
              <a:pPr algn="r"/>
              <a:r>
                <a:rPr lang="en-US" altLang="ko-KR"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Computer Vision</a:t>
              </a:r>
              <a:endParaRPr lang="ko-KR" altLang="en-US" sz="1400"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endParaRPr>
            </a:p>
          </p:txBody>
        </p:sp>
      </p:grpSp>
      <p:pic>
        <p:nvPicPr>
          <p:cNvPr id="29" name="Picture 28"/>
          <p:cNvPicPr>
            <a:picLocks noChangeAspect="1"/>
          </p:cNvPicPr>
          <p:nvPr/>
        </p:nvPicPr>
        <p:blipFill>
          <a:blip r:embed="rId6"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2747571" y="4398910"/>
            <a:ext cx="1063592" cy="987841"/>
          </a:xfrm>
          <a:prstGeom prst="rect">
            <a:avLst/>
          </a:prstGeom>
        </p:spPr>
      </p:pic>
      <p:pic>
        <p:nvPicPr>
          <p:cNvPr id="2059" name="Picture 11"/>
          <p:cNvPicPr>
            <a:picLocks noChangeAspect="1" noChangeArrowheads="1"/>
          </p:cNvPicPr>
          <p:nvPr/>
        </p:nvPicPr>
        <p:blipFill>
          <a:blip r:embed="rId7" cstate="email">
            <a:duotone>
              <a:schemeClr val="accent1">
                <a:shade val="45000"/>
                <a:satMod val="135000"/>
              </a:schemeClr>
              <a:prstClr val="white"/>
            </a:duotone>
            <a:extLst>
              <a:ext uri="{BEBA8EAE-BF5A-486C-A8C5-ECC9F3942E4B}">
                <a14:imgProps xmlns:a14="http://schemas.microsoft.com/office/drawing/2010/main">
                  <a14:imgLayer r:embed="rId8">
                    <a14:imgEffect>
                      <a14:brightnessContrast bright="-40000" contrast="40000"/>
                    </a14:imgEffect>
                  </a14:imgLayer>
                </a14:imgProps>
              </a:ext>
              <a:ext uri="{28A0092B-C50C-407E-A947-70E740481C1C}">
                <a14:useLocalDpi xmlns:a14="http://schemas.microsoft.com/office/drawing/2010/main"/>
              </a:ext>
            </a:extLst>
          </a:blip>
          <a:srcRect/>
          <a:stretch>
            <a:fillRect/>
          </a:stretch>
        </p:blipFill>
        <p:spPr bwMode="auto">
          <a:xfrm>
            <a:off x="4627642" y="4315345"/>
            <a:ext cx="1101410" cy="1154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5" name="Group 44">
            <a:extLst>
              <a:ext uri="{FF2B5EF4-FFF2-40B4-BE49-F238E27FC236}">
                <a16:creationId xmlns="" xmlns:a16="http://schemas.microsoft.com/office/drawing/2014/main" id="{27F229F6-858E-4336-9F4F-805B607B857B}"/>
              </a:ext>
            </a:extLst>
          </p:cNvPr>
          <p:cNvGrpSpPr/>
          <p:nvPr/>
        </p:nvGrpSpPr>
        <p:grpSpPr>
          <a:xfrm>
            <a:off x="4299999" y="5538145"/>
            <a:ext cx="1990702" cy="352763"/>
            <a:chOff x="751322" y="4675102"/>
            <a:chExt cx="1824474" cy="499489"/>
          </a:xfrm>
        </p:grpSpPr>
        <p:sp>
          <p:nvSpPr>
            <p:cNvPr id="46" name="TextBox 45">
              <a:extLst>
                <a:ext uri="{FF2B5EF4-FFF2-40B4-BE49-F238E27FC236}">
                  <a16:creationId xmlns="" xmlns:a16="http://schemas.microsoft.com/office/drawing/2014/main" id="{C0CCA43B-693C-42A6-95DC-E73BF954CF87}"/>
                </a:ext>
              </a:extLst>
            </p:cNvPr>
            <p:cNvSpPr txBox="1"/>
            <p:nvPr/>
          </p:nvSpPr>
          <p:spPr>
            <a:xfrm>
              <a:off x="751322" y="4897592"/>
              <a:ext cx="1814826" cy="276999"/>
            </a:xfrm>
            <a:prstGeom prst="rect">
              <a:avLst/>
            </a:prstGeom>
            <a:noFill/>
          </p:spPr>
          <p:txBody>
            <a:bodyPr wrap="square" rtlCol="0">
              <a:spAutoFit/>
            </a:bodyPr>
            <a:lstStyle/>
            <a:p>
              <a:pPr algn="r"/>
              <a:r>
                <a:rPr lang="en-US" altLang="ko-KR" sz="1200" dirty="0">
                  <a:solidFill>
                    <a:schemeClr val="tx1">
                      <a:lumMod val="65000"/>
                      <a:lumOff val="35000"/>
                    </a:schemeClr>
                  </a:solidFill>
                  <a:cs typeface="Arial" pitchFamily="34" charset="0"/>
                </a:rPr>
                <a:t> </a:t>
              </a:r>
            </a:p>
          </p:txBody>
        </p:sp>
        <p:sp>
          <p:nvSpPr>
            <p:cNvPr id="47" name="TextBox 46">
              <a:extLst>
                <a:ext uri="{FF2B5EF4-FFF2-40B4-BE49-F238E27FC236}">
                  <a16:creationId xmlns="" xmlns:a16="http://schemas.microsoft.com/office/drawing/2014/main" id="{2D4D04A0-3C04-4497-971C-A01F7B989A40}"/>
                </a:ext>
              </a:extLst>
            </p:cNvPr>
            <p:cNvSpPr txBox="1"/>
            <p:nvPr/>
          </p:nvSpPr>
          <p:spPr>
            <a:xfrm>
              <a:off x="751322" y="4675102"/>
              <a:ext cx="1824474" cy="435792"/>
            </a:xfrm>
            <a:prstGeom prst="rect">
              <a:avLst/>
            </a:prstGeom>
            <a:noFill/>
          </p:spPr>
          <p:txBody>
            <a:bodyPr wrap="square" lIns="108000" rIns="108000" rtlCol="0">
              <a:spAutoFit/>
            </a:bodyPr>
            <a:lstStyle/>
            <a:p>
              <a:pPr algn="r"/>
              <a:r>
                <a:rPr lang="en-US" altLang="ko-KR"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Internet of Things</a:t>
              </a:r>
              <a:endParaRPr lang="ko-KR" altLang="en-US" sz="1400"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endParaRPr>
            </a:p>
          </p:txBody>
        </p:sp>
      </p:grpSp>
      <p:pic>
        <p:nvPicPr>
          <p:cNvPr id="2063" name="Picture 15" descr="https://oproma.com/assets/img/nlp-icon.png"/>
          <p:cNvPicPr>
            <a:picLocks noChangeAspect="1" noChangeArrowheads="1"/>
          </p:cNvPicPr>
          <p:nvPr/>
        </p:nvPicPr>
        <p:blipFill>
          <a:blip r:embed="rId9" cstate="email">
            <a:extLst>
              <a:ext uri="{BEBA8EAE-BF5A-486C-A8C5-ECC9F3942E4B}">
                <a14:imgProps xmlns:a14="http://schemas.microsoft.com/office/drawing/2010/main">
                  <a14:imgLayer r:embed="rId10">
                    <a14:imgEffect>
                      <a14:saturation sat="33000"/>
                    </a14:imgEffect>
                  </a14:imgLayer>
                </a14:imgProps>
              </a:ext>
              <a:ext uri="{28A0092B-C50C-407E-A947-70E740481C1C}">
                <a14:useLocalDpi xmlns:a14="http://schemas.microsoft.com/office/drawing/2010/main"/>
              </a:ext>
            </a:extLst>
          </a:blip>
          <a:srcRect/>
          <a:stretch>
            <a:fillRect/>
          </a:stretch>
        </p:blipFill>
        <p:spPr bwMode="auto">
          <a:xfrm>
            <a:off x="4871983" y="1161319"/>
            <a:ext cx="1098695" cy="1098695"/>
          </a:xfrm>
          <a:prstGeom prst="rect">
            <a:avLst/>
          </a:prstGeom>
          <a:noFill/>
          <a:extLst>
            <a:ext uri="{909E8E84-426E-40DD-AFC4-6F175D3DCCD1}">
              <a14:hiddenFill xmlns:a14="http://schemas.microsoft.com/office/drawing/2010/main">
                <a:solidFill>
                  <a:srgbClr val="FFFFFF"/>
                </a:solidFill>
              </a14:hiddenFill>
            </a:ext>
          </a:extLst>
        </p:spPr>
      </p:pic>
      <p:grpSp>
        <p:nvGrpSpPr>
          <p:cNvPr id="49" name="Group 48">
            <a:extLst>
              <a:ext uri="{FF2B5EF4-FFF2-40B4-BE49-F238E27FC236}">
                <a16:creationId xmlns="" xmlns:a16="http://schemas.microsoft.com/office/drawing/2014/main" id="{27F229F6-858E-4336-9F4F-805B607B857B}"/>
              </a:ext>
            </a:extLst>
          </p:cNvPr>
          <p:cNvGrpSpPr/>
          <p:nvPr/>
        </p:nvGrpSpPr>
        <p:grpSpPr>
          <a:xfrm>
            <a:off x="4299999" y="2549147"/>
            <a:ext cx="1990702" cy="523220"/>
            <a:chOff x="751322" y="4675102"/>
            <a:chExt cx="1824474" cy="740845"/>
          </a:xfrm>
        </p:grpSpPr>
        <p:sp>
          <p:nvSpPr>
            <p:cNvPr id="50" name="TextBox 49">
              <a:extLst>
                <a:ext uri="{FF2B5EF4-FFF2-40B4-BE49-F238E27FC236}">
                  <a16:creationId xmlns="" xmlns:a16="http://schemas.microsoft.com/office/drawing/2014/main" id="{C0CCA43B-693C-42A6-95DC-E73BF954CF87}"/>
                </a:ext>
              </a:extLst>
            </p:cNvPr>
            <p:cNvSpPr txBox="1"/>
            <p:nvPr/>
          </p:nvSpPr>
          <p:spPr>
            <a:xfrm>
              <a:off x="751322" y="4897592"/>
              <a:ext cx="1814826" cy="392212"/>
            </a:xfrm>
            <a:prstGeom prst="rect">
              <a:avLst/>
            </a:prstGeom>
            <a:noFill/>
          </p:spPr>
          <p:txBody>
            <a:bodyPr wrap="square" rtlCol="0">
              <a:spAutoFit/>
            </a:bodyPr>
            <a:lstStyle/>
            <a:p>
              <a:pPr algn="r"/>
              <a:r>
                <a:rPr lang="en-US" altLang="ko-KR" sz="1200"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 </a:t>
              </a:r>
            </a:p>
          </p:txBody>
        </p:sp>
        <p:sp>
          <p:nvSpPr>
            <p:cNvPr id="51" name="TextBox 50">
              <a:extLst>
                <a:ext uri="{FF2B5EF4-FFF2-40B4-BE49-F238E27FC236}">
                  <a16:creationId xmlns="" xmlns:a16="http://schemas.microsoft.com/office/drawing/2014/main" id="{2D4D04A0-3C04-4497-971C-A01F7B989A40}"/>
                </a:ext>
              </a:extLst>
            </p:cNvPr>
            <p:cNvSpPr txBox="1"/>
            <p:nvPr/>
          </p:nvSpPr>
          <p:spPr>
            <a:xfrm>
              <a:off x="751322" y="4675102"/>
              <a:ext cx="1824474" cy="740845"/>
            </a:xfrm>
            <a:prstGeom prst="rect">
              <a:avLst/>
            </a:prstGeom>
            <a:noFill/>
          </p:spPr>
          <p:txBody>
            <a:bodyPr wrap="square" lIns="108000" rIns="108000" rtlCol="0">
              <a:spAutoFit/>
            </a:bodyPr>
            <a:lstStyle/>
            <a:p>
              <a:pPr algn="ctr"/>
              <a:r>
                <a:rPr lang="en-US" altLang="ko-KR"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Natural Language Processing</a:t>
              </a:r>
              <a:endParaRPr lang="ko-KR" altLang="en-US" sz="1400"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endParaRPr>
            </a:p>
          </p:txBody>
        </p:sp>
      </p:grpSp>
      <p:sp>
        <p:nvSpPr>
          <p:cNvPr id="31" name="AutoShape 17" descr="Binary code free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48" name="AutoShape 19" descr="Binary code free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49" name="AutoShape 21" descr="Binary code free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051" name="AutoShape 23" descr="Binary code free ic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8" name="TextBox 57">
            <a:extLst>
              <a:ext uri="{FF2B5EF4-FFF2-40B4-BE49-F238E27FC236}">
                <a16:creationId xmlns="" xmlns:a16="http://schemas.microsoft.com/office/drawing/2014/main" id="{2D4D04A0-3C04-4497-971C-A01F7B989A40}"/>
              </a:ext>
            </a:extLst>
          </p:cNvPr>
          <p:cNvSpPr txBox="1"/>
          <p:nvPr/>
        </p:nvSpPr>
        <p:spPr>
          <a:xfrm>
            <a:off x="6274389" y="2549147"/>
            <a:ext cx="1990702" cy="523220"/>
          </a:xfrm>
          <a:prstGeom prst="rect">
            <a:avLst/>
          </a:prstGeom>
          <a:noFill/>
        </p:spPr>
        <p:txBody>
          <a:bodyPr wrap="square" lIns="108000" rIns="108000" rtlCol="0">
            <a:spAutoFit/>
          </a:bodyPr>
          <a:lstStyle/>
          <a:p>
            <a:pPr algn="ctr"/>
            <a:r>
              <a:rPr lang="en-US" altLang="ko-KR"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Software Development</a:t>
            </a:r>
            <a:endParaRPr lang="ko-KR" altLang="en-US" sz="1400"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endParaRPr>
          </a:p>
        </p:txBody>
      </p:sp>
      <p:pic>
        <p:nvPicPr>
          <p:cNvPr id="2055" name="Picture 2054"/>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6847036" y="4470126"/>
            <a:ext cx="845408" cy="845408"/>
          </a:xfrm>
          <a:prstGeom prst="rect">
            <a:avLst/>
          </a:prstGeom>
        </p:spPr>
      </p:pic>
      <p:grpSp>
        <p:nvGrpSpPr>
          <p:cNvPr id="60" name="Group 59">
            <a:extLst>
              <a:ext uri="{FF2B5EF4-FFF2-40B4-BE49-F238E27FC236}">
                <a16:creationId xmlns="" xmlns:a16="http://schemas.microsoft.com/office/drawing/2014/main" id="{27F229F6-858E-4336-9F4F-805B607B857B}"/>
              </a:ext>
            </a:extLst>
          </p:cNvPr>
          <p:cNvGrpSpPr/>
          <p:nvPr/>
        </p:nvGrpSpPr>
        <p:grpSpPr>
          <a:xfrm>
            <a:off x="6408123" y="5538145"/>
            <a:ext cx="2084999" cy="738664"/>
            <a:chOff x="655251" y="4481290"/>
            <a:chExt cx="1910897" cy="1045899"/>
          </a:xfrm>
        </p:grpSpPr>
        <p:sp>
          <p:nvSpPr>
            <p:cNvPr id="61" name="TextBox 60">
              <a:extLst>
                <a:ext uri="{FF2B5EF4-FFF2-40B4-BE49-F238E27FC236}">
                  <a16:creationId xmlns="" xmlns:a16="http://schemas.microsoft.com/office/drawing/2014/main" id="{C0CCA43B-693C-42A6-95DC-E73BF954CF87}"/>
                </a:ext>
              </a:extLst>
            </p:cNvPr>
            <p:cNvSpPr txBox="1"/>
            <p:nvPr/>
          </p:nvSpPr>
          <p:spPr>
            <a:xfrm>
              <a:off x="751322" y="4897592"/>
              <a:ext cx="1814826" cy="276999"/>
            </a:xfrm>
            <a:prstGeom prst="rect">
              <a:avLst/>
            </a:prstGeom>
            <a:noFill/>
          </p:spPr>
          <p:txBody>
            <a:bodyPr wrap="square" rtlCol="0">
              <a:spAutoFit/>
            </a:bodyPr>
            <a:lstStyle/>
            <a:p>
              <a:pPr algn="r"/>
              <a:r>
                <a:rPr lang="en-US" altLang="ko-KR" sz="1200" dirty="0">
                  <a:solidFill>
                    <a:schemeClr val="tx1">
                      <a:lumMod val="65000"/>
                      <a:lumOff val="35000"/>
                    </a:schemeClr>
                  </a:solidFill>
                  <a:cs typeface="Arial" pitchFamily="34" charset="0"/>
                </a:rPr>
                <a:t> </a:t>
              </a:r>
            </a:p>
          </p:txBody>
        </p:sp>
        <p:sp>
          <p:nvSpPr>
            <p:cNvPr id="62" name="TextBox 61">
              <a:extLst>
                <a:ext uri="{FF2B5EF4-FFF2-40B4-BE49-F238E27FC236}">
                  <a16:creationId xmlns="" xmlns:a16="http://schemas.microsoft.com/office/drawing/2014/main" id="{2D4D04A0-3C04-4497-971C-A01F7B989A40}"/>
                </a:ext>
              </a:extLst>
            </p:cNvPr>
            <p:cNvSpPr txBox="1"/>
            <p:nvPr/>
          </p:nvSpPr>
          <p:spPr>
            <a:xfrm>
              <a:off x="655251" y="4481290"/>
              <a:ext cx="1824474" cy="1045899"/>
            </a:xfrm>
            <a:prstGeom prst="rect">
              <a:avLst/>
            </a:prstGeom>
            <a:noFill/>
          </p:spPr>
          <p:txBody>
            <a:bodyPr wrap="square" lIns="108000" rIns="108000" rtlCol="0">
              <a:spAutoFit/>
            </a:bodyPr>
            <a:lstStyle/>
            <a:p>
              <a:pPr algn="ctr"/>
              <a:r>
                <a:rPr lang="en-US" altLang="ko-KR"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Enterprise System design and integration</a:t>
              </a:r>
              <a:endParaRPr lang="ko-KR" altLang="en-US" sz="1400"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endParaRPr>
            </a:p>
          </p:txBody>
        </p:sp>
      </p:grpSp>
      <p:pic>
        <p:nvPicPr>
          <p:cNvPr id="2057" name="Picture 2056"/>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8826979" y="1226113"/>
            <a:ext cx="1033901" cy="1033901"/>
          </a:xfrm>
          <a:prstGeom prst="rect">
            <a:avLst/>
          </a:prstGeom>
        </p:spPr>
      </p:pic>
      <p:sp>
        <p:nvSpPr>
          <p:cNvPr id="64" name="TextBox 63">
            <a:extLst>
              <a:ext uri="{FF2B5EF4-FFF2-40B4-BE49-F238E27FC236}">
                <a16:creationId xmlns="" xmlns:a16="http://schemas.microsoft.com/office/drawing/2014/main" id="{2D4D04A0-3C04-4497-971C-A01F7B989A40}"/>
              </a:ext>
            </a:extLst>
          </p:cNvPr>
          <p:cNvSpPr txBox="1"/>
          <p:nvPr/>
        </p:nvSpPr>
        <p:spPr>
          <a:xfrm>
            <a:off x="10340100" y="2549147"/>
            <a:ext cx="1990702" cy="307777"/>
          </a:xfrm>
          <a:prstGeom prst="rect">
            <a:avLst/>
          </a:prstGeom>
          <a:noFill/>
        </p:spPr>
        <p:txBody>
          <a:bodyPr wrap="square" lIns="108000" rIns="108000" rtlCol="0">
            <a:spAutoFit/>
          </a:bodyPr>
          <a:lstStyle/>
          <a:p>
            <a:pPr algn="ctr"/>
            <a:r>
              <a:rPr lang="en-US" altLang="ko-KR" b="1" dirty="0">
                <a:solidFill>
                  <a:schemeClr val="tx1">
                    <a:lumMod val="65000"/>
                    <a:lumOff val="35000"/>
                  </a:schemeClr>
                </a:solidFill>
                <a:effectLst>
                  <a:outerShdw blurRad="50800" dist="38100" dir="2700000" algn="tl" rotWithShape="0">
                    <a:prstClr val="black">
                      <a:alpha val="40000"/>
                    </a:prstClr>
                  </a:outerShdw>
                </a:effectLst>
                <a:latin typeface="Arial Black" pitchFamily="34" charset="0"/>
                <a:cs typeface="Arial" pitchFamily="34" charset="0"/>
              </a:rPr>
              <a:t>INNOVATION</a:t>
            </a:r>
            <a:endParaRPr lang="ko-KR" altLang="en-US" sz="1400" b="1" dirty="0">
              <a:solidFill>
                <a:schemeClr val="tx1">
                  <a:lumMod val="65000"/>
                  <a:lumOff val="35000"/>
                </a:schemeClr>
              </a:solidFill>
              <a:effectLst>
                <a:outerShdw blurRad="50800" dist="38100" dir="2700000" algn="tl" rotWithShape="0">
                  <a:prstClr val="black">
                    <a:alpha val="40000"/>
                  </a:prstClr>
                </a:outerShdw>
              </a:effectLst>
              <a:latin typeface="Arial Black" pitchFamily="34" charset="0"/>
              <a:cs typeface="Arial" pitchFamily="34" charset="0"/>
            </a:endParaRPr>
          </a:p>
        </p:txBody>
      </p:sp>
      <p:pic>
        <p:nvPicPr>
          <p:cNvPr id="2062" name="Picture 2061"/>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8955061" y="4515063"/>
            <a:ext cx="871688" cy="871688"/>
          </a:xfrm>
          <a:prstGeom prst="rect">
            <a:avLst/>
          </a:prstGeom>
        </p:spPr>
      </p:pic>
      <p:sp>
        <p:nvSpPr>
          <p:cNvPr id="66" name="TextBox 65">
            <a:extLst>
              <a:ext uri="{FF2B5EF4-FFF2-40B4-BE49-F238E27FC236}">
                <a16:creationId xmlns="" xmlns:a16="http://schemas.microsoft.com/office/drawing/2014/main" id="{2D4D04A0-3C04-4497-971C-A01F7B989A40}"/>
              </a:ext>
            </a:extLst>
          </p:cNvPr>
          <p:cNvSpPr txBox="1"/>
          <p:nvPr/>
        </p:nvSpPr>
        <p:spPr>
          <a:xfrm>
            <a:off x="8398825" y="5538145"/>
            <a:ext cx="1990702" cy="307777"/>
          </a:xfrm>
          <a:prstGeom prst="rect">
            <a:avLst/>
          </a:prstGeom>
          <a:noFill/>
        </p:spPr>
        <p:txBody>
          <a:bodyPr wrap="square" lIns="108000" rIns="108000" rtlCol="0">
            <a:spAutoFit/>
          </a:bodyPr>
          <a:lstStyle/>
          <a:p>
            <a:pPr algn="ctr"/>
            <a:r>
              <a:rPr lang="en-US" altLang="ko-KR"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Research</a:t>
            </a:r>
            <a:endParaRPr lang="ko-KR" altLang="en-US" sz="1400"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endParaRPr>
          </a:p>
        </p:txBody>
      </p:sp>
      <p:pic>
        <p:nvPicPr>
          <p:cNvPr id="2064" name="Picture 2063"/>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0682721" y="1273009"/>
            <a:ext cx="1087868" cy="1087868"/>
          </a:xfrm>
          <a:prstGeom prst="rect">
            <a:avLst/>
          </a:prstGeom>
        </p:spPr>
      </p:pic>
      <p:sp>
        <p:nvSpPr>
          <p:cNvPr id="68" name="TextBox 67">
            <a:extLst>
              <a:ext uri="{FF2B5EF4-FFF2-40B4-BE49-F238E27FC236}">
                <a16:creationId xmlns="" xmlns:a16="http://schemas.microsoft.com/office/drawing/2014/main" id="{2D4D04A0-3C04-4497-971C-A01F7B989A40}"/>
              </a:ext>
            </a:extLst>
          </p:cNvPr>
          <p:cNvSpPr txBox="1"/>
          <p:nvPr/>
        </p:nvSpPr>
        <p:spPr>
          <a:xfrm>
            <a:off x="8398825" y="2549147"/>
            <a:ext cx="1990702" cy="307777"/>
          </a:xfrm>
          <a:prstGeom prst="rect">
            <a:avLst/>
          </a:prstGeom>
          <a:noFill/>
        </p:spPr>
        <p:txBody>
          <a:bodyPr wrap="square" lIns="108000" rIns="108000" rtlCol="0">
            <a:spAutoFit/>
          </a:bodyPr>
          <a:lstStyle/>
          <a:p>
            <a:pPr algn="ctr"/>
            <a:r>
              <a:rPr lang="en-US" altLang="ko-KR"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rPr>
              <a:t>PCB Design</a:t>
            </a:r>
            <a:endParaRPr lang="ko-KR" altLang="en-US" sz="1400" b="1" dirty="0">
              <a:solidFill>
                <a:schemeClr val="tx1">
                  <a:lumMod val="65000"/>
                  <a:lumOff val="35000"/>
                </a:schemeClr>
              </a:solidFill>
              <a:effectLst>
                <a:outerShdw blurRad="50800" dist="38100" dir="2700000" algn="tl" rotWithShape="0">
                  <a:prstClr val="black">
                    <a:alpha val="40000"/>
                  </a:prstClr>
                </a:outerShdw>
              </a:effectLst>
              <a:cs typeface="Arial" pitchFamily="34" charset="0"/>
            </a:endParaRPr>
          </a:p>
        </p:txBody>
      </p:sp>
      <p:pic>
        <p:nvPicPr>
          <p:cNvPr id="69" name="Picture 68"/>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6778349" y="1328464"/>
            <a:ext cx="914095" cy="914095"/>
          </a:xfrm>
          <a:prstGeom prst="rect">
            <a:avLst/>
          </a:prstGeom>
        </p:spPr>
      </p:pic>
    </p:spTree>
    <p:extLst>
      <p:ext uri="{BB962C8B-B14F-4D97-AF65-F5344CB8AC3E}">
        <p14:creationId xmlns:p14="http://schemas.microsoft.com/office/powerpoint/2010/main" val="2295646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8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37054" y="59930"/>
            <a:ext cx="10515599" cy="970219"/>
          </a:xfrm>
        </p:spPr>
        <p:txBody>
          <a:bodyPr/>
          <a:lstStyle/>
          <a:p>
            <a:r>
              <a:rPr lang="en-GB" dirty="0">
                <a:latin typeface="Arial Black" pitchFamily="34" charset="0"/>
              </a:rPr>
              <a:t>What do we offer ?</a:t>
            </a:r>
          </a:p>
        </p:txBody>
      </p:sp>
      <p:grpSp>
        <p:nvGrpSpPr>
          <p:cNvPr id="4" name="Group 3">
            <a:extLst>
              <a:ext uri="{FF2B5EF4-FFF2-40B4-BE49-F238E27FC236}">
                <a16:creationId xmlns="" xmlns:a16="http://schemas.microsoft.com/office/drawing/2014/main" id="{2A4326EA-2284-40C1-AD9A-9D63C0A1C96E}"/>
              </a:ext>
            </a:extLst>
          </p:cNvPr>
          <p:cNvGrpSpPr/>
          <p:nvPr/>
        </p:nvGrpSpPr>
        <p:grpSpPr>
          <a:xfrm>
            <a:off x="333632" y="4373829"/>
            <a:ext cx="3884439" cy="1702578"/>
            <a:chOff x="-475010" y="1022143"/>
            <a:chExt cx="4241713" cy="1702578"/>
          </a:xfrm>
        </p:grpSpPr>
        <p:sp>
          <p:nvSpPr>
            <p:cNvPr id="5" name="TextBox 4">
              <a:extLst>
                <a:ext uri="{FF2B5EF4-FFF2-40B4-BE49-F238E27FC236}">
                  <a16:creationId xmlns="" xmlns:a16="http://schemas.microsoft.com/office/drawing/2014/main" id="{660C30D1-F21B-49D0-BAA9-98005FD92E97}"/>
                </a:ext>
              </a:extLst>
            </p:cNvPr>
            <p:cNvSpPr txBox="1"/>
            <p:nvPr/>
          </p:nvSpPr>
          <p:spPr>
            <a:xfrm>
              <a:off x="-475010" y="1022143"/>
              <a:ext cx="4241713" cy="307777"/>
            </a:xfrm>
            <a:prstGeom prst="rect">
              <a:avLst/>
            </a:prstGeom>
            <a:noFill/>
          </p:spPr>
          <p:txBody>
            <a:bodyPr wrap="square" rtlCol="0" anchor="ctr">
              <a:spAutoFit/>
            </a:bodyPr>
            <a:lstStyle/>
            <a:p>
              <a:pPr algn="ctr"/>
              <a:r>
                <a:rPr lang="en-US" altLang="ko-KR" b="1" dirty="0">
                  <a:solidFill>
                    <a:schemeClr val="tx1">
                      <a:lumMod val="75000"/>
                      <a:lumOff val="25000"/>
                    </a:schemeClr>
                  </a:solidFill>
                  <a:cs typeface="Arial" pitchFamily="34" charset="0"/>
                </a:rPr>
                <a:t>POC and MVP</a:t>
              </a:r>
              <a:endParaRPr lang="ko-KR" altLang="en-US" sz="1400" b="1" dirty="0">
                <a:solidFill>
                  <a:schemeClr val="tx1">
                    <a:lumMod val="75000"/>
                    <a:lumOff val="25000"/>
                  </a:schemeClr>
                </a:solidFill>
                <a:cs typeface="Arial" pitchFamily="34" charset="0"/>
              </a:endParaRPr>
            </a:p>
          </p:txBody>
        </p:sp>
        <p:sp>
          <p:nvSpPr>
            <p:cNvPr id="6" name="TextBox 5">
              <a:extLst>
                <a:ext uri="{FF2B5EF4-FFF2-40B4-BE49-F238E27FC236}">
                  <a16:creationId xmlns="" xmlns:a16="http://schemas.microsoft.com/office/drawing/2014/main" id="{CCC97A67-6BCE-4760-9302-D12B978997E0}"/>
                </a:ext>
              </a:extLst>
            </p:cNvPr>
            <p:cNvSpPr txBox="1"/>
            <p:nvPr/>
          </p:nvSpPr>
          <p:spPr>
            <a:xfrm>
              <a:off x="-475010" y="1339726"/>
              <a:ext cx="4226291" cy="1384995"/>
            </a:xfrm>
            <a:prstGeom prst="rect">
              <a:avLst/>
            </a:prstGeom>
            <a:noFill/>
          </p:spPr>
          <p:txBody>
            <a:bodyPr wrap="square" rtlCol="0">
              <a:spAutoFit/>
            </a:bodyPr>
            <a:lstStyle/>
            <a:p>
              <a:pPr algn="ctr"/>
              <a:r>
                <a:rPr lang="en-GB" altLang="ko-KR" sz="1200" dirty="0">
                  <a:solidFill>
                    <a:schemeClr val="tx1">
                      <a:lumMod val="75000"/>
                      <a:lumOff val="25000"/>
                    </a:schemeClr>
                  </a:solidFill>
                  <a:cs typeface="Arial" pitchFamily="34" charset="0"/>
                </a:rPr>
                <a:t>Validating your business ideas - our machine learning experts can help you to understand the value artificial intelligence can bring to your organisation. We will review your data and advise you on how to optimize the benefits and achieve your business goals.  This early feedback can prove invaluable and allow you to gain competitive advantage.   </a:t>
              </a:r>
              <a:endParaRPr lang="en-US" altLang="ko-KR" sz="1200" dirty="0">
                <a:solidFill>
                  <a:schemeClr val="tx1">
                    <a:lumMod val="75000"/>
                    <a:lumOff val="25000"/>
                  </a:schemeClr>
                </a:solidFill>
                <a:cs typeface="Arial" pitchFamily="34" charset="0"/>
              </a:endParaRPr>
            </a:p>
          </p:txBody>
        </p:sp>
      </p:grpSp>
      <p:grpSp>
        <p:nvGrpSpPr>
          <p:cNvPr id="8" name="Group 7">
            <a:extLst>
              <a:ext uri="{FF2B5EF4-FFF2-40B4-BE49-F238E27FC236}">
                <a16:creationId xmlns="" xmlns:a16="http://schemas.microsoft.com/office/drawing/2014/main" id="{2A4326EA-2284-40C1-AD9A-9D63C0A1C96E}"/>
              </a:ext>
            </a:extLst>
          </p:cNvPr>
          <p:cNvGrpSpPr/>
          <p:nvPr/>
        </p:nvGrpSpPr>
        <p:grpSpPr>
          <a:xfrm>
            <a:off x="948800" y="2562663"/>
            <a:ext cx="2654101" cy="1517912"/>
            <a:chOff x="-475010" y="1022143"/>
            <a:chExt cx="4241713" cy="1517912"/>
          </a:xfrm>
        </p:grpSpPr>
        <p:sp>
          <p:nvSpPr>
            <p:cNvPr id="9" name="TextBox 8">
              <a:extLst>
                <a:ext uri="{FF2B5EF4-FFF2-40B4-BE49-F238E27FC236}">
                  <a16:creationId xmlns="" xmlns:a16="http://schemas.microsoft.com/office/drawing/2014/main" id="{660C30D1-F21B-49D0-BAA9-98005FD92E97}"/>
                </a:ext>
              </a:extLst>
            </p:cNvPr>
            <p:cNvSpPr txBox="1"/>
            <p:nvPr/>
          </p:nvSpPr>
          <p:spPr>
            <a:xfrm>
              <a:off x="-475010" y="1022143"/>
              <a:ext cx="4241713" cy="307777"/>
            </a:xfrm>
            <a:prstGeom prst="rect">
              <a:avLst/>
            </a:prstGeom>
            <a:noFill/>
          </p:spPr>
          <p:txBody>
            <a:bodyPr wrap="square" rtlCol="0" anchor="ctr">
              <a:spAutoFit/>
            </a:bodyPr>
            <a:lstStyle/>
            <a:p>
              <a:pPr algn="ctr"/>
              <a:r>
                <a:rPr lang="en-US" altLang="ko-KR" b="1" dirty="0">
                  <a:solidFill>
                    <a:schemeClr val="tx1">
                      <a:lumMod val="75000"/>
                      <a:lumOff val="25000"/>
                    </a:schemeClr>
                  </a:solidFill>
                  <a:cs typeface="Arial" pitchFamily="34" charset="0"/>
                </a:rPr>
                <a:t>Development Services</a:t>
              </a:r>
              <a:endParaRPr lang="ko-KR" altLang="en-US" sz="1400" b="1" dirty="0">
                <a:solidFill>
                  <a:schemeClr val="tx1">
                    <a:lumMod val="75000"/>
                    <a:lumOff val="25000"/>
                  </a:schemeClr>
                </a:solidFill>
                <a:cs typeface="Arial" pitchFamily="34" charset="0"/>
              </a:endParaRPr>
            </a:p>
          </p:txBody>
        </p:sp>
        <p:sp>
          <p:nvSpPr>
            <p:cNvPr id="10" name="TextBox 9">
              <a:extLst>
                <a:ext uri="{FF2B5EF4-FFF2-40B4-BE49-F238E27FC236}">
                  <a16:creationId xmlns="" xmlns:a16="http://schemas.microsoft.com/office/drawing/2014/main" id="{CCC97A67-6BCE-4760-9302-D12B978997E0}"/>
                </a:ext>
              </a:extLst>
            </p:cNvPr>
            <p:cNvSpPr txBox="1"/>
            <p:nvPr/>
          </p:nvSpPr>
          <p:spPr>
            <a:xfrm>
              <a:off x="-475010" y="1339726"/>
              <a:ext cx="4226291" cy="1200329"/>
            </a:xfrm>
            <a:prstGeom prst="rect">
              <a:avLst/>
            </a:prstGeom>
            <a:noFill/>
          </p:spPr>
          <p:txBody>
            <a:bodyPr wrap="square" rtlCol="0">
              <a:spAutoFit/>
            </a:bodyPr>
            <a:lstStyle/>
            <a:p>
              <a:pPr algn="ctr"/>
              <a:r>
                <a:rPr lang="en-GB" altLang="ko-KR" sz="1200" dirty="0">
                  <a:solidFill>
                    <a:schemeClr val="tx1">
                      <a:lumMod val="75000"/>
                      <a:lumOff val="25000"/>
                    </a:schemeClr>
                  </a:solidFill>
                  <a:cs typeface="Arial" pitchFamily="34" charset="0"/>
                </a:rPr>
                <a:t>Whenever time-to-market is crucial, our experts will help you to create an innovative solution tailored to the needs of end users. Our solutions are developed by experts in the field of computer science and AI. </a:t>
              </a:r>
              <a:endParaRPr lang="en-US" altLang="ko-KR" sz="1200" dirty="0">
                <a:solidFill>
                  <a:schemeClr val="tx1">
                    <a:lumMod val="75000"/>
                    <a:lumOff val="25000"/>
                  </a:schemeClr>
                </a:solidFill>
                <a:cs typeface="Arial" pitchFamily="34" charset="0"/>
              </a:endParaRPr>
            </a:p>
          </p:txBody>
        </p:sp>
      </p:grpSp>
      <p:grpSp>
        <p:nvGrpSpPr>
          <p:cNvPr id="12" name="Group 11">
            <a:extLst>
              <a:ext uri="{FF2B5EF4-FFF2-40B4-BE49-F238E27FC236}">
                <a16:creationId xmlns="" xmlns:a16="http://schemas.microsoft.com/office/drawing/2014/main" id="{2A4326EA-2284-40C1-AD9A-9D63C0A1C96E}"/>
              </a:ext>
            </a:extLst>
          </p:cNvPr>
          <p:cNvGrpSpPr/>
          <p:nvPr/>
        </p:nvGrpSpPr>
        <p:grpSpPr>
          <a:xfrm>
            <a:off x="8076033" y="3596563"/>
            <a:ext cx="2654101" cy="1333246"/>
            <a:chOff x="-490432" y="1022143"/>
            <a:chExt cx="4241713" cy="1333246"/>
          </a:xfrm>
        </p:grpSpPr>
        <p:sp>
          <p:nvSpPr>
            <p:cNvPr id="13" name="TextBox 12">
              <a:extLst>
                <a:ext uri="{FF2B5EF4-FFF2-40B4-BE49-F238E27FC236}">
                  <a16:creationId xmlns="" xmlns:a16="http://schemas.microsoft.com/office/drawing/2014/main" id="{660C30D1-F21B-49D0-BAA9-98005FD92E97}"/>
                </a:ext>
              </a:extLst>
            </p:cNvPr>
            <p:cNvSpPr txBox="1"/>
            <p:nvPr/>
          </p:nvSpPr>
          <p:spPr>
            <a:xfrm>
              <a:off x="-490432" y="1022143"/>
              <a:ext cx="4241713" cy="307777"/>
            </a:xfrm>
            <a:prstGeom prst="rect">
              <a:avLst/>
            </a:prstGeom>
            <a:noFill/>
          </p:spPr>
          <p:txBody>
            <a:bodyPr wrap="square" rtlCol="0" anchor="ctr">
              <a:spAutoFit/>
            </a:bodyPr>
            <a:lstStyle/>
            <a:p>
              <a:pPr algn="ctr"/>
              <a:r>
                <a:rPr lang="en-US" altLang="ko-KR" b="1" dirty="0">
                  <a:solidFill>
                    <a:schemeClr val="tx1">
                      <a:lumMod val="75000"/>
                      <a:lumOff val="25000"/>
                    </a:schemeClr>
                  </a:solidFill>
                  <a:cs typeface="Arial" pitchFamily="34" charset="0"/>
                </a:rPr>
                <a:t>Consultation</a:t>
              </a:r>
              <a:endParaRPr lang="ko-KR" altLang="en-US" sz="1400" b="1" dirty="0">
                <a:solidFill>
                  <a:schemeClr val="tx1">
                    <a:lumMod val="75000"/>
                    <a:lumOff val="25000"/>
                  </a:schemeClr>
                </a:solidFill>
                <a:cs typeface="Arial" pitchFamily="34" charset="0"/>
              </a:endParaRPr>
            </a:p>
          </p:txBody>
        </p:sp>
        <p:sp>
          <p:nvSpPr>
            <p:cNvPr id="14" name="TextBox 13">
              <a:extLst>
                <a:ext uri="{FF2B5EF4-FFF2-40B4-BE49-F238E27FC236}">
                  <a16:creationId xmlns="" xmlns:a16="http://schemas.microsoft.com/office/drawing/2014/main" id="{CCC97A67-6BCE-4760-9302-D12B978997E0}"/>
                </a:ext>
              </a:extLst>
            </p:cNvPr>
            <p:cNvSpPr txBox="1"/>
            <p:nvPr/>
          </p:nvSpPr>
          <p:spPr>
            <a:xfrm>
              <a:off x="-475010" y="1339726"/>
              <a:ext cx="4226291" cy="1015663"/>
            </a:xfrm>
            <a:prstGeom prst="rect">
              <a:avLst/>
            </a:prstGeom>
            <a:noFill/>
          </p:spPr>
          <p:txBody>
            <a:bodyPr wrap="square" rtlCol="0">
              <a:spAutoFit/>
            </a:bodyPr>
            <a:lstStyle/>
            <a:p>
              <a:pPr algn="ctr"/>
              <a:r>
                <a:rPr lang="en-GB" altLang="ko-KR" sz="1200" dirty="0">
                  <a:solidFill>
                    <a:schemeClr val="tx1">
                      <a:lumMod val="75000"/>
                      <a:lumOff val="25000"/>
                    </a:schemeClr>
                  </a:solidFill>
                  <a:cs typeface="Arial" pitchFamily="34" charset="0"/>
                </a:rPr>
                <a:t>Problems with technology bottlenecks or need help with understanding what AI/ML brings in?</a:t>
              </a:r>
            </a:p>
            <a:p>
              <a:pPr algn="ctr"/>
              <a:r>
                <a:rPr lang="en-GB" altLang="ko-KR" sz="1200" dirty="0">
                  <a:solidFill>
                    <a:schemeClr val="tx1">
                      <a:lumMod val="75000"/>
                      <a:lumOff val="25000"/>
                    </a:schemeClr>
                  </a:solidFill>
                  <a:cs typeface="Arial" pitchFamily="34" charset="0"/>
                </a:rPr>
                <a:t>Need extra resources and experience to complete a project?</a:t>
              </a:r>
            </a:p>
          </p:txBody>
        </p:sp>
      </p:grpSp>
      <p:grpSp>
        <p:nvGrpSpPr>
          <p:cNvPr id="15" name="Group 14">
            <a:extLst>
              <a:ext uri="{FF2B5EF4-FFF2-40B4-BE49-F238E27FC236}">
                <a16:creationId xmlns="" xmlns:a16="http://schemas.microsoft.com/office/drawing/2014/main" id="{2A4326EA-2284-40C1-AD9A-9D63C0A1C96E}"/>
              </a:ext>
            </a:extLst>
          </p:cNvPr>
          <p:cNvGrpSpPr/>
          <p:nvPr/>
        </p:nvGrpSpPr>
        <p:grpSpPr>
          <a:xfrm>
            <a:off x="8076033" y="1817220"/>
            <a:ext cx="2654101" cy="1333246"/>
            <a:chOff x="-475010" y="1022143"/>
            <a:chExt cx="4241713" cy="1333246"/>
          </a:xfrm>
        </p:grpSpPr>
        <p:sp>
          <p:nvSpPr>
            <p:cNvPr id="16" name="TextBox 15">
              <a:extLst>
                <a:ext uri="{FF2B5EF4-FFF2-40B4-BE49-F238E27FC236}">
                  <a16:creationId xmlns="" xmlns:a16="http://schemas.microsoft.com/office/drawing/2014/main" id="{660C30D1-F21B-49D0-BAA9-98005FD92E97}"/>
                </a:ext>
              </a:extLst>
            </p:cNvPr>
            <p:cNvSpPr txBox="1"/>
            <p:nvPr/>
          </p:nvSpPr>
          <p:spPr>
            <a:xfrm>
              <a:off x="-475010" y="1022143"/>
              <a:ext cx="4241713" cy="307777"/>
            </a:xfrm>
            <a:prstGeom prst="rect">
              <a:avLst/>
            </a:prstGeom>
            <a:noFill/>
          </p:spPr>
          <p:txBody>
            <a:bodyPr wrap="square" rtlCol="0" anchor="ctr">
              <a:spAutoFit/>
            </a:bodyPr>
            <a:lstStyle/>
            <a:p>
              <a:pPr algn="ctr"/>
              <a:r>
                <a:rPr lang="en-US" altLang="ko-KR" b="1" dirty="0">
                  <a:solidFill>
                    <a:schemeClr val="tx1">
                      <a:lumMod val="75000"/>
                      <a:lumOff val="25000"/>
                    </a:schemeClr>
                  </a:solidFill>
                  <a:cs typeface="Arial" pitchFamily="34" charset="0"/>
                </a:rPr>
                <a:t>Training</a:t>
              </a:r>
              <a:endParaRPr lang="ko-KR" altLang="en-US" sz="1400" b="1" dirty="0">
                <a:solidFill>
                  <a:schemeClr val="tx1">
                    <a:lumMod val="75000"/>
                    <a:lumOff val="25000"/>
                  </a:schemeClr>
                </a:solidFill>
                <a:cs typeface="Arial" pitchFamily="34" charset="0"/>
              </a:endParaRPr>
            </a:p>
          </p:txBody>
        </p:sp>
        <p:sp>
          <p:nvSpPr>
            <p:cNvPr id="17" name="TextBox 16">
              <a:extLst>
                <a:ext uri="{FF2B5EF4-FFF2-40B4-BE49-F238E27FC236}">
                  <a16:creationId xmlns="" xmlns:a16="http://schemas.microsoft.com/office/drawing/2014/main" id="{CCC97A67-6BCE-4760-9302-D12B978997E0}"/>
                </a:ext>
              </a:extLst>
            </p:cNvPr>
            <p:cNvSpPr txBox="1"/>
            <p:nvPr/>
          </p:nvSpPr>
          <p:spPr>
            <a:xfrm>
              <a:off x="-475010" y="1339726"/>
              <a:ext cx="4226291" cy="1015663"/>
            </a:xfrm>
            <a:prstGeom prst="rect">
              <a:avLst/>
            </a:prstGeom>
            <a:noFill/>
          </p:spPr>
          <p:txBody>
            <a:bodyPr wrap="square" rtlCol="0">
              <a:spAutoFit/>
            </a:bodyPr>
            <a:lstStyle/>
            <a:p>
              <a:pPr algn="ctr"/>
              <a:r>
                <a:rPr lang="en-GB" altLang="ko-KR" sz="1200" dirty="0">
                  <a:solidFill>
                    <a:schemeClr val="tx1">
                      <a:lumMod val="75000"/>
                      <a:lumOff val="25000"/>
                    </a:schemeClr>
                  </a:solidFill>
                  <a:cs typeface="Arial" pitchFamily="34" charset="0"/>
                </a:rPr>
                <a:t>Whether your team lacks required expertise or needs more inspirations, we’d be happy to share our experience in  trending machine learning frameworks.</a:t>
              </a:r>
              <a:endParaRPr lang="en-US" altLang="ko-KR" sz="1200" dirty="0">
                <a:solidFill>
                  <a:schemeClr val="tx1">
                    <a:lumMod val="75000"/>
                    <a:lumOff val="25000"/>
                  </a:schemeClr>
                </a:solidFill>
                <a:cs typeface="Arial" pitchFamily="34" charset="0"/>
              </a:endParaRPr>
            </a:p>
          </p:txBody>
        </p:sp>
      </p:grpSp>
      <p:sp>
        <p:nvSpPr>
          <p:cNvPr id="20" name="Oval 19">
            <a:extLst>
              <a:ext uri="{FF2B5EF4-FFF2-40B4-BE49-F238E27FC236}">
                <a16:creationId xmlns="" xmlns:a16="http://schemas.microsoft.com/office/drawing/2014/main" id="{133B0E7B-0E58-43A0-88FC-794C043EB0DF}"/>
              </a:ext>
            </a:extLst>
          </p:cNvPr>
          <p:cNvSpPr/>
          <p:nvPr/>
        </p:nvSpPr>
        <p:spPr>
          <a:xfrm>
            <a:off x="5062034" y="5115611"/>
            <a:ext cx="748982" cy="748982"/>
          </a:xfrm>
          <a:prstGeom prst="ellipse">
            <a:avLst/>
          </a:prstGeom>
          <a:solidFill>
            <a:schemeClr val="bg1"/>
          </a:solidFill>
          <a:ln w="63500">
            <a:solidFill>
              <a:srgbClr val="648CAA"/>
            </a:solidFill>
          </a:ln>
          <a:effectLst>
            <a:innerShdw blurRad="101600" dist="88900" dir="13500000">
              <a:prstClr val="black">
                <a:alpha val="5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cs typeface="Arial" pitchFamily="34" charset="0"/>
            </a:endParaRPr>
          </a:p>
        </p:txBody>
      </p:sp>
      <p:sp>
        <p:nvSpPr>
          <p:cNvPr id="21" name="Oval 20">
            <a:extLst>
              <a:ext uri="{FF2B5EF4-FFF2-40B4-BE49-F238E27FC236}">
                <a16:creationId xmlns="" xmlns:a16="http://schemas.microsoft.com/office/drawing/2014/main" id="{F277E4A7-CCA3-4C64-B89F-9487147317F8}"/>
              </a:ext>
            </a:extLst>
          </p:cNvPr>
          <p:cNvSpPr/>
          <p:nvPr/>
        </p:nvSpPr>
        <p:spPr>
          <a:xfrm>
            <a:off x="5062034" y="3394185"/>
            <a:ext cx="748982" cy="748982"/>
          </a:xfrm>
          <a:prstGeom prst="ellipse">
            <a:avLst/>
          </a:prstGeom>
          <a:solidFill>
            <a:schemeClr val="bg1"/>
          </a:solidFill>
          <a:ln w="63500">
            <a:solidFill>
              <a:srgbClr val="648CAA"/>
            </a:solidFill>
          </a:ln>
          <a:effectLst>
            <a:innerShdw blurRad="101600" dist="88900" dir="13500000">
              <a:prstClr val="black">
                <a:alpha val="5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cs typeface="Arial" pitchFamily="34" charset="0"/>
            </a:endParaRPr>
          </a:p>
        </p:txBody>
      </p:sp>
      <p:sp>
        <p:nvSpPr>
          <p:cNvPr id="22" name="Oval 21">
            <a:extLst>
              <a:ext uri="{FF2B5EF4-FFF2-40B4-BE49-F238E27FC236}">
                <a16:creationId xmlns="" xmlns:a16="http://schemas.microsoft.com/office/drawing/2014/main" id="{1F0A2FB5-174C-4E55-84D6-DA857A6D71BC}"/>
              </a:ext>
            </a:extLst>
          </p:cNvPr>
          <p:cNvSpPr/>
          <p:nvPr/>
        </p:nvSpPr>
        <p:spPr>
          <a:xfrm>
            <a:off x="6404534" y="2533473"/>
            <a:ext cx="748982" cy="748982"/>
          </a:xfrm>
          <a:prstGeom prst="ellipse">
            <a:avLst/>
          </a:prstGeom>
          <a:solidFill>
            <a:schemeClr val="bg1"/>
          </a:solidFill>
          <a:ln w="63500">
            <a:solidFill>
              <a:srgbClr val="648CAA"/>
            </a:solidFill>
          </a:ln>
          <a:effectLst>
            <a:innerShdw blurRad="101600" dist="88900" dir="13500000">
              <a:prstClr val="black">
                <a:alpha val="5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cs typeface="Arial" pitchFamily="34" charset="0"/>
            </a:endParaRPr>
          </a:p>
        </p:txBody>
      </p:sp>
      <p:sp>
        <p:nvSpPr>
          <p:cNvPr id="23" name="Oval 22">
            <a:extLst>
              <a:ext uri="{FF2B5EF4-FFF2-40B4-BE49-F238E27FC236}">
                <a16:creationId xmlns="" xmlns:a16="http://schemas.microsoft.com/office/drawing/2014/main" id="{13EFBC72-1C81-44DC-BF8B-10C03C43E42C}"/>
              </a:ext>
            </a:extLst>
          </p:cNvPr>
          <p:cNvSpPr/>
          <p:nvPr/>
        </p:nvSpPr>
        <p:spPr>
          <a:xfrm>
            <a:off x="5062034" y="1672759"/>
            <a:ext cx="748982" cy="748982"/>
          </a:xfrm>
          <a:prstGeom prst="ellipse">
            <a:avLst/>
          </a:prstGeom>
          <a:solidFill>
            <a:schemeClr val="bg1"/>
          </a:solidFill>
          <a:ln w="63500">
            <a:solidFill>
              <a:schemeClr val="accent4"/>
            </a:solidFill>
          </a:ln>
          <a:effectLst>
            <a:innerShdw blurRad="101600" dist="88900" dir="13500000">
              <a:prstClr val="black">
                <a:alpha val="5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cs typeface="Arial" pitchFamily="34" charset="0"/>
            </a:endParaRPr>
          </a:p>
        </p:txBody>
      </p:sp>
      <p:sp>
        <p:nvSpPr>
          <p:cNvPr id="24" name="Freeform 65">
            <a:extLst>
              <a:ext uri="{FF2B5EF4-FFF2-40B4-BE49-F238E27FC236}">
                <a16:creationId xmlns="" xmlns:a16="http://schemas.microsoft.com/office/drawing/2014/main" id="{47D1EAA2-836C-4FC8-A189-4DE0B1C3BD0A}"/>
              </a:ext>
            </a:extLst>
          </p:cNvPr>
          <p:cNvSpPr/>
          <p:nvPr/>
        </p:nvSpPr>
        <p:spPr>
          <a:xfrm>
            <a:off x="5934284" y="2007581"/>
            <a:ext cx="1800000" cy="892628"/>
          </a:xfrm>
          <a:custGeom>
            <a:avLst/>
            <a:gdLst>
              <a:gd name="connsiteX0" fmla="*/ 0 w 1447800"/>
              <a:gd name="connsiteY0" fmla="*/ 0 h 892628"/>
              <a:gd name="connsiteX1" fmla="*/ 1447800 w 1447800"/>
              <a:gd name="connsiteY1" fmla="*/ 0 h 892628"/>
              <a:gd name="connsiteX2" fmla="*/ 1447800 w 1447800"/>
              <a:gd name="connsiteY2" fmla="*/ 892628 h 892628"/>
              <a:gd name="connsiteX3" fmla="*/ 1077685 w 1447800"/>
              <a:gd name="connsiteY3" fmla="*/ 892628 h 892628"/>
            </a:gdLst>
            <a:ahLst/>
            <a:cxnLst>
              <a:cxn ang="0">
                <a:pos x="connsiteX0" y="connsiteY0"/>
              </a:cxn>
              <a:cxn ang="0">
                <a:pos x="connsiteX1" y="connsiteY1"/>
              </a:cxn>
              <a:cxn ang="0">
                <a:pos x="connsiteX2" y="connsiteY2"/>
              </a:cxn>
              <a:cxn ang="0">
                <a:pos x="connsiteX3" y="connsiteY3"/>
              </a:cxn>
            </a:cxnLst>
            <a:rect l="l" t="t" r="r" b="b"/>
            <a:pathLst>
              <a:path w="1447800" h="892628">
                <a:moveTo>
                  <a:pt x="0" y="0"/>
                </a:moveTo>
                <a:lnTo>
                  <a:pt x="1447800" y="0"/>
                </a:lnTo>
                <a:lnTo>
                  <a:pt x="1447800" y="892628"/>
                </a:lnTo>
                <a:lnTo>
                  <a:pt x="1077685" y="892628"/>
                </a:lnTo>
              </a:path>
            </a:pathLst>
          </a:custGeom>
          <a:ln w="50800">
            <a:solidFill>
              <a:srgbClr val="648CAA"/>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sp>
        <p:nvSpPr>
          <p:cNvPr id="25" name="Freeform 66">
            <a:extLst>
              <a:ext uri="{FF2B5EF4-FFF2-40B4-BE49-F238E27FC236}">
                <a16:creationId xmlns="" xmlns:a16="http://schemas.microsoft.com/office/drawing/2014/main" id="{2F587C56-2D1F-454D-9D36-3B981D9948F3}"/>
              </a:ext>
            </a:extLst>
          </p:cNvPr>
          <p:cNvSpPr/>
          <p:nvPr/>
        </p:nvSpPr>
        <p:spPr>
          <a:xfrm flipH="1">
            <a:off x="4439883" y="2875305"/>
            <a:ext cx="1800000" cy="892628"/>
          </a:xfrm>
          <a:custGeom>
            <a:avLst/>
            <a:gdLst>
              <a:gd name="connsiteX0" fmla="*/ 0 w 1447800"/>
              <a:gd name="connsiteY0" fmla="*/ 0 h 892628"/>
              <a:gd name="connsiteX1" fmla="*/ 1447800 w 1447800"/>
              <a:gd name="connsiteY1" fmla="*/ 0 h 892628"/>
              <a:gd name="connsiteX2" fmla="*/ 1447800 w 1447800"/>
              <a:gd name="connsiteY2" fmla="*/ 892628 h 892628"/>
              <a:gd name="connsiteX3" fmla="*/ 1077685 w 1447800"/>
              <a:gd name="connsiteY3" fmla="*/ 892628 h 892628"/>
            </a:gdLst>
            <a:ahLst/>
            <a:cxnLst>
              <a:cxn ang="0">
                <a:pos x="connsiteX0" y="connsiteY0"/>
              </a:cxn>
              <a:cxn ang="0">
                <a:pos x="connsiteX1" y="connsiteY1"/>
              </a:cxn>
              <a:cxn ang="0">
                <a:pos x="connsiteX2" y="connsiteY2"/>
              </a:cxn>
              <a:cxn ang="0">
                <a:pos x="connsiteX3" y="connsiteY3"/>
              </a:cxn>
            </a:cxnLst>
            <a:rect l="l" t="t" r="r" b="b"/>
            <a:pathLst>
              <a:path w="1447800" h="892628">
                <a:moveTo>
                  <a:pt x="0" y="0"/>
                </a:moveTo>
                <a:lnTo>
                  <a:pt x="1447800" y="0"/>
                </a:lnTo>
                <a:lnTo>
                  <a:pt x="1447800" y="892628"/>
                </a:lnTo>
                <a:lnTo>
                  <a:pt x="1077685" y="892628"/>
                </a:lnTo>
              </a:path>
            </a:pathLst>
          </a:custGeom>
          <a:ln w="50800">
            <a:solidFill>
              <a:srgbClr val="648CAA"/>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sp>
        <p:nvSpPr>
          <p:cNvPr id="26" name="Freeform 67">
            <a:extLst>
              <a:ext uri="{FF2B5EF4-FFF2-40B4-BE49-F238E27FC236}">
                <a16:creationId xmlns="" xmlns:a16="http://schemas.microsoft.com/office/drawing/2014/main" id="{7FE3E602-CF2F-47FB-B50E-FEA01A03AC37}"/>
              </a:ext>
            </a:extLst>
          </p:cNvPr>
          <p:cNvSpPr/>
          <p:nvPr/>
        </p:nvSpPr>
        <p:spPr>
          <a:xfrm>
            <a:off x="5934284" y="3768676"/>
            <a:ext cx="1800000" cy="892628"/>
          </a:xfrm>
          <a:custGeom>
            <a:avLst/>
            <a:gdLst>
              <a:gd name="connsiteX0" fmla="*/ 0 w 1447800"/>
              <a:gd name="connsiteY0" fmla="*/ 0 h 892628"/>
              <a:gd name="connsiteX1" fmla="*/ 1447800 w 1447800"/>
              <a:gd name="connsiteY1" fmla="*/ 0 h 892628"/>
              <a:gd name="connsiteX2" fmla="*/ 1447800 w 1447800"/>
              <a:gd name="connsiteY2" fmla="*/ 892628 h 892628"/>
              <a:gd name="connsiteX3" fmla="*/ 1077685 w 1447800"/>
              <a:gd name="connsiteY3" fmla="*/ 892628 h 892628"/>
            </a:gdLst>
            <a:ahLst/>
            <a:cxnLst>
              <a:cxn ang="0">
                <a:pos x="connsiteX0" y="connsiteY0"/>
              </a:cxn>
              <a:cxn ang="0">
                <a:pos x="connsiteX1" y="connsiteY1"/>
              </a:cxn>
              <a:cxn ang="0">
                <a:pos x="connsiteX2" y="connsiteY2"/>
              </a:cxn>
              <a:cxn ang="0">
                <a:pos x="connsiteX3" y="connsiteY3"/>
              </a:cxn>
            </a:cxnLst>
            <a:rect l="l" t="t" r="r" b="b"/>
            <a:pathLst>
              <a:path w="1447800" h="892628">
                <a:moveTo>
                  <a:pt x="0" y="0"/>
                </a:moveTo>
                <a:lnTo>
                  <a:pt x="1447800" y="0"/>
                </a:lnTo>
                <a:lnTo>
                  <a:pt x="1447800" y="892628"/>
                </a:lnTo>
                <a:lnTo>
                  <a:pt x="1077685" y="892628"/>
                </a:lnTo>
              </a:path>
            </a:pathLst>
          </a:custGeom>
          <a:ln w="50800">
            <a:solidFill>
              <a:srgbClr val="648CAA"/>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sp>
        <p:nvSpPr>
          <p:cNvPr id="27" name="Freeform 68">
            <a:extLst>
              <a:ext uri="{FF2B5EF4-FFF2-40B4-BE49-F238E27FC236}">
                <a16:creationId xmlns="" xmlns:a16="http://schemas.microsoft.com/office/drawing/2014/main" id="{E8982959-F5BB-4826-B860-9F9E247CC240}"/>
              </a:ext>
            </a:extLst>
          </p:cNvPr>
          <p:cNvSpPr/>
          <p:nvPr/>
        </p:nvSpPr>
        <p:spPr>
          <a:xfrm flipH="1">
            <a:off x="4439883" y="4636400"/>
            <a:ext cx="1800000" cy="892628"/>
          </a:xfrm>
          <a:custGeom>
            <a:avLst/>
            <a:gdLst>
              <a:gd name="connsiteX0" fmla="*/ 0 w 1447800"/>
              <a:gd name="connsiteY0" fmla="*/ 0 h 892628"/>
              <a:gd name="connsiteX1" fmla="*/ 1447800 w 1447800"/>
              <a:gd name="connsiteY1" fmla="*/ 0 h 892628"/>
              <a:gd name="connsiteX2" fmla="*/ 1447800 w 1447800"/>
              <a:gd name="connsiteY2" fmla="*/ 892628 h 892628"/>
              <a:gd name="connsiteX3" fmla="*/ 1077685 w 1447800"/>
              <a:gd name="connsiteY3" fmla="*/ 892628 h 892628"/>
            </a:gdLst>
            <a:ahLst/>
            <a:cxnLst>
              <a:cxn ang="0">
                <a:pos x="connsiteX0" y="connsiteY0"/>
              </a:cxn>
              <a:cxn ang="0">
                <a:pos x="connsiteX1" y="connsiteY1"/>
              </a:cxn>
              <a:cxn ang="0">
                <a:pos x="connsiteX2" y="connsiteY2"/>
              </a:cxn>
              <a:cxn ang="0">
                <a:pos x="connsiteX3" y="connsiteY3"/>
              </a:cxn>
            </a:cxnLst>
            <a:rect l="l" t="t" r="r" b="b"/>
            <a:pathLst>
              <a:path w="1447800" h="892628">
                <a:moveTo>
                  <a:pt x="0" y="0"/>
                </a:moveTo>
                <a:lnTo>
                  <a:pt x="1447800" y="0"/>
                </a:lnTo>
                <a:lnTo>
                  <a:pt x="1447800" y="892628"/>
                </a:lnTo>
                <a:lnTo>
                  <a:pt x="1077685" y="892628"/>
                </a:lnTo>
              </a:path>
            </a:pathLst>
          </a:custGeom>
          <a:ln w="50800">
            <a:solidFill>
              <a:srgbClr val="648CAA"/>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sz="2700"/>
          </a:p>
        </p:txBody>
      </p:sp>
      <p:grpSp>
        <p:nvGrpSpPr>
          <p:cNvPr id="31" name="Group 30">
            <a:extLst>
              <a:ext uri="{FF2B5EF4-FFF2-40B4-BE49-F238E27FC236}">
                <a16:creationId xmlns="" xmlns:a16="http://schemas.microsoft.com/office/drawing/2014/main" id="{2A4326EA-2284-40C1-AD9A-9D63C0A1C96E}"/>
              </a:ext>
            </a:extLst>
          </p:cNvPr>
          <p:cNvGrpSpPr/>
          <p:nvPr/>
        </p:nvGrpSpPr>
        <p:grpSpPr>
          <a:xfrm>
            <a:off x="6239883" y="5082714"/>
            <a:ext cx="2654101" cy="1702578"/>
            <a:chOff x="-475010" y="1022143"/>
            <a:chExt cx="4241713" cy="1702578"/>
          </a:xfrm>
        </p:grpSpPr>
        <p:sp>
          <p:nvSpPr>
            <p:cNvPr id="32" name="TextBox 31">
              <a:extLst>
                <a:ext uri="{FF2B5EF4-FFF2-40B4-BE49-F238E27FC236}">
                  <a16:creationId xmlns="" xmlns:a16="http://schemas.microsoft.com/office/drawing/2014/main" id="{660C30D1-F21B-49D0-BAA9-98005FD92E97}"/>
                </a:ext>
              </a:extLst>
            </p:cNvPr>
            <p:cNvSpPr txBox="1"/>
            <p:nvPr/>
          </p:nvSpPr>
          <p:spPr>
            <a:xfrm>
              <a:off x="-475010" y="1022143"/>
              <a:ext cx="4241713" cy="307777"/>
            </a:xfrm>
            <a:prstGeom prst="rect">
              <a:avLst/>
            </a:prstGeom>
            <a:noFill/>
          </p:spPr>
          <p:txBody>
            <a:bodyPr wrap="square" rtlCol="0" anchor="ctr">
              <a:spAutoFit/>
            </a:bodyPr>
            <a:lstStyle/>
            <a:p>
              <a:pPr algn="ctr"/>
              <a:r>
                <a:rPr lang="en-US" altLang="ko-KR" b="1" dirty="0">
                  <a:solidFill>
                    <a:schemeClr val="tx1">
                      <a:lumMod val="75000"/>
                      <a:lumOff val="25000"/>
                    </a:schemeClr>
                  </a:solidFill>
                  <a:cs typeface="Arial" pitchFamily="34" charset="0"/>
                </a:rPr>
                <a:t>Research</a:t>
              </a:r>
              <a:endParaRPr lang="ko-KR" altLang="en-US" sz="1400" b="1" dirty="0">
                <a:solidFill>
                  <a:schemeClr val="tx1">
                    <a:lumMod val="75000"/>
                    <a:lumOff val="25000"/>
                  </a:schemeClr>
                </a:solidFill>
                <a:cs typeface="Arial" pitchFamily="34" charset="0"/>
              </a:endParaRPr>
            </a:p>
          </p:txBody>
        </p:sp>
        <p:sp>
          <p:nvSpPr>
            <p:cNvPr id="33" name="TextBox 32">
              <a:extLst>
                <a:ext uri="{FF2B5EF4-FFF2-40B4-BE49-F238E27FC236}">
                  <a16:creationId xmlns="" xmlns:a16="http://schemas.microsoft.com/office/drawing/2014/main" id="{CCC97A67-6BCE-4760-9302-D12B978997E0}"/>
                </a:ext>
              </a:extLst>
            </p:cNvPr>
            <p:cNvSpPr txBox="1"/>
            <p:nvPr/>
          </p:nvSpPr>
          <p:spPr>
            <a:xfrm>
              <a:off x="-475010" y="1339726"/>
              <a:ext cx="4226291" cy="1384995"/>
            </a:xfrm>
            <a:prstGeom prst="rect">
              <a:avLst/>
            </a:prstGeom>
            <a:noFill/>
          </p:spPr>
          <p:txBody>
            <a:bodyPr wrap="square" rtlCol="0">
              <a:spAutoFit/>
            </a:bodyPr>
            <a:lstStyle/>
            <a:p>
              <a:pPr algn="ctr"/>
              <a:r>
                <a:rPr lang="en-US" altLang="ko-KR" sz="1200" dirty="0">
                  <a:solidFill>
                    <a:schemeClr val="tx1">
                      <a:lumMod val="75000"/>
                      <a:lumOff val="25000"/>
                    </a:schemeClr>
                  </a:solidFill>
                  <a:cs typeface="Arial" pitchFamily="34" charset="0"/>
                </a:rPr>
                <a:t>Need to develop a new technology, or have a problem that cannot be solved with currently available technology. Our team of renown professors and researchers conducts world leading research in a number of challenging areas.   </a:t>
              </a:r>
            </a:p>
          </p:txBody>
        </p:sp>
      </p:grpSp>
      <p:grpSp>
        <p:nvGrpSpPr>
          <p:cNvPr id="34" name="Group 33">
            <a:extLst>
              <a:ext uri="{FF2B5EF4-FFF2-40B4-BE49-F238E27FC236}">
                <a16:creationId xmlns="" xmlns:a16="http://schemas.microsoft.com/office/drawing/2014/main" id="{2A4326EA-2284-40C1-AD9A-9D63C0A1C96E}"/>
              </a:ext>
            </a:extLst>
          </p:cNvPr>
          <p:cNvGrpSpPr/>
          <p:nvPr/>
        </p:nvGrpSpPr>
        <p:grpSpPr>
          <a:xfrm>
            <a:off x="1977118" y="1120649"/>
            <a:ext cx="2654101" cy="1333246"/>
            <a:chOff x="-475010" y="1022143"/>
            <a:chExt cx="4241713" cy="1333246"/>
          </a:xfrm>
        </p:grpSpPr>
        <p:sp>
          <p:nvSpPr>
            <p:cNvPr id="35" name="TextBox 34">
              <a:extLst>
                <a:ext uri="{FF2B5EF4-FFF2-40B4-BE49-F238E27FC236}">
                  <a16:creationId xmlns="" xmlns:a16="http://schemas.microsoft.com/office/drawing/2014/main" id="{660C30D1-F21B-49D0-BAA9-98005FD92E97}"/>
                </a:ext>
              </a:extLst>
            </p:cNvPr>
            <p:cNvSpPr txBox="1"/>
            <p:nvPr/>
          </p:nvSpPr>
          <p:spPr>
            <a:xfrm>
              <a:off x="-475010" y="1022143"/>
              <a:ext cx="4241713" cy="307777"/>
            </a:xfrm>
            <a:prstGeom prst="rect">
              <a:avLst/>
            </a:prstGeom>
            <a:noFill/>
          </p:spPr>
          <p:txBody>
            <a:bodyPr wrap="square" rtlCol="0" anchor="ctr">
              <a:spAutoFit/>
            </a:bodyPr>
            <a:lstStyle/>
            <a:p>
              <a:pPr algn="ctr"/>
              <a:r>
                <a:rPr lang="en-US" altLang="ko-KR" b="1" dirty="0">
                  <a:solidFill>
                    <a:schemeClr val="tx1">
                      <a:lumMod val="75000"/>
                      <a:lumOff val="25000"/>
                    </a:schemeClr>
                  </a:solidFill>
                  <a:cs typeface="Arial" pitchFamily="34" charset="0"/>
                </a:rPr>
                <a:t>System Integration</a:t>
              </a:r>
              <a:endParaRPr lang="ko-KR" altLang="en-US" sz="1400" b="1" dirty="0">
                <a:solidFill>
                  <a:schemeClr val="tx1">
                    <a:lumMod val="75000"/>
                    <a:lumOff val="25000"/>
                  </a:schemeClr>
                </a:solidFill>
                <a:cs typeface="Arial" pitchFamily="34" charset="0"/>
              </a:endParaRPr>
            </a:p>
          </p:txBody>
        </p:sp>
        <p:sp>
          <p:nvSpPr>
            <p:cNvPr id="36" name="TextBox 35">
              <a:extLst>
                <a:ext uri="{FF2B5EF4-FFF2-40B4-BE49-F238E27FC236}">
                  <a16:creationId xmlns="" xmlns:a16="http://schemas.microsoft.com/office/drawing/2014/main" id="{CCC97A67-6BCE-4760-9302-D12B978997E0}"/>
                </a:ext>
              </a:extLst>
            </p:cNvPr>
            <p:cNvSpPr txBox="1"/>
            <p:nvPr/>
          </p:nvSpPr>
          <p:spPr>
            <a:xfrm>
              <a:off x="-475010" y="1339726"/>
              <a:ext cx="4226291" cy="1015663"/>
            </a:xfrm>
            <a:prstGeom prst="rect">
              <a:avLst/>
            </a:prstGeom>
            <a:noFill/>
          </p:spPr>
          <p:txBody>
            <a:bodyPr wrap="square" rtlCol="0">
              <a:spAutoFit/>
            </a:bodyPr>
            <a:lstStyle/>
            <a:p>
              <a:pPr algn="ctr"/>
              <a:r>
                <a:rPr lang="en-GB" altLang="ko-KR" sz="1200" dirty="0">
                  <a:solidFill>
                    <a:schemeClr val="tx1">
                      <a:lumMod val="75000"/>
                      <a:lumOff val="25000"/>
                    </a:schemeClr>
                  </a:solidFill>
                  <a:cs typeface="Arial" pitchFamily="34" charset="0"/>
                </a:rPr>
                <a:t>Our team of engineer will bring together the benefits of software, hardware and network integration to provide customers with a unique and robust solution.</a:t>
              </a:r>
              <a:endParaRPr lang="en-US" altLang="ko-KR" sz="1200" dirty="0">
                <a:solidFill>
                  <a:schemeClr val="tx1">
                    <a:lumMod val="75000"/>
                    <a:lumOff val="25000"/>
                  </a:schemeClr>
                </a:solidFill>
                <a:cs typeface="Arial" pitchFamily="34" charset="0"/>
              </a:endParaRPr>
            </a:p>
          </p:txBody>
        </p:sp>
      </p:grpSp>
      <p:pic>
        <p:nvPicPr>
          <p:cNvPr id="1026" name="Picture 2" descr="Image result for research icon"/>
          <p:cNvPicPr>
            <a:picLocks noChangeAspect="1" noChangeArrowheads="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5201422" y="5250173"/>
            <a:ext cx="507017" cy="50701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37089" y="3550092"/>
            <a:ext cx="435681" cy="435681"/>
          </a:xfrm>
          <a:prstGeom prst="rect">
            <a:avLst/>
          </a:prstGeom>
        </p:spPr>
      </p:pic>
      <p:pic>
        <p:nvPicPr>
          <p:cNvPr id="7" name="Picture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44140" y="2680697"/>
            <a:ext cx="469769" cy="469769"/>
          </a:xfrm>
          <a:prstGeom prst="rect">
            <a:avLst/>
          </a:prstGeom>
        </p:spPr>
      </p:pic>
      <p:pic>
        <p:nvPicPr>
          <p:cNvPr id="11" name="Picture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184162" y="1788666"/>
            <a:ext cx="544210" cy="544210"/>
          </a:xfrm>
          <a:prstGeom prst="rect">
            <a:avLst/>
          </a:prstGeom>
        </p:spPr>
      </p:pic>
      <p:sp>
        <p:nvSpPr>
          <p:cNvPr id="38" name="Oval 37">
            <a:extLst>
              <a:ext uri="{FF2B5EF4-FFF2-40B4-BE49-F238E27FC236}">
                <a16:creationId xmlns="" xmlns:a16="http://schemas.microsoft.com/office/drawing/2014/main" id="{F277E4A7-CCA3-4C64-B89F-9487147317F8}"/>
              </a:ext>
            </a:extLst>
          </p:cNvPr>
          <p:cNvSpPr/>
          <p:nvPr/>
        </p:nvSpPr>
        <p:spPr>
          <a:xfrm>
            <a:off x="6404533" y="4261909"/>
            <a:ext cx="748982" cy="748982"/>
          </a:xfrm>
          <a:prstGeom prst="ellipse">
            <a:avLst/>
          </a:prstGeom>
          <a:solidFill>
            <a:schemeClr val="bg1"/>
          </a:solidFill>
          <a:ln w="63500">
            <a:solidFill>
              <a:srgbClr val="648CAA"/>
            </a:solidFill>
          </a:ln>
          <a:effectLst>
            <a:innerShdw blurRad="101600" dist="88900" dir="13500000">
              <a:prstClr val="black">
                <a:alpha val="5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cs typeface="Arial" pitchFamily="34" charset="0"/>
            </a:endParaRPr>
          </a:p>
        </p:txBody>
      </p:sp>
      <p:pic>
        <p:nvPicPr>
          <p:cNvPr id="18" name="Picture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539198" y="4405747"/>
            <a:ext cx="487067" cy="487067"/>
          </a:xfrm>
          <a:prstGeom prst="rect">
            <a:avLst/>
          </a:prstGeom>
        </p:spPr>
      </p:pic>
    </p:spTree>
    <p:extLst>
      <p:ext uri="{BB962C8B-B14F-4D97-AF65-F5344CB8AC3E}">
        <p14:creationId xmlns:p14="http://schemas.microsoft.com/office/powerpoint/2010/main" val="1096093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alphaModFix amt="16000"/>
            <a:lum/>
            <a:extLst>
              <a:ext uri="{28A0092B-C50C-407E-A947-70E740481C1C}">
                <a14:useLocalDpi xmlns:a14="http://schemas.microsoft.com/office/drawing/2010/main"/>
              </a:ext>
            </a:extLst>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6481" y="188355"/>
            <a:ext cx="10515599" cy="812543"/>
          </a:xfrm>
        </p:spPr>
        <p:txBody>
          <a:bodyPr/>
          <a:lstStyle/>
          <a:p>
            <a:r>
              <a:rPr lang="en-GB" dirty="0">
                <a:latin typeface="Arial Black" pitchFamily="34" charset="0"/>
              </a:rPr>
              <a:t>Route to a complete AI solution</a:t>
            </a:r>
          </a:p>
        </p:txBody>
      </p:sp>
      <p:grpSp>
        <p:nvGrpSpPr>
          <p:cNvPr id="25" name="그룹 7">
            <a:extLst>
              <a:ext uri="{FF2B5EF4-FFF2-40B4-BE49-F238E27FC236}">
                <a16:creationId xmlns="" xmlns:a16="http://schemas.microsoft.com/office/drawing/2014/main" id="{56D90329-A7A7-4172-8D54-B483302B6A24}"/>
              </a:ext>
            </a:extLst>
          </p:cNvPr>
          <p:cNvGrpSpPr/>
          <p:nvPr/>
        </p:nvGrpSpPr>
        <p:grpSpPr>
          <a:xfrm>
            <a:off x="1366848" y="1421272"/>
            <a:ext cx="3232588" cy="901282"/>
            <a:chOff x="3189316" y="4309327"/>
            <a:chExt cx="2736304" cy="901282"/>
          </a:xfrm>
        </p:grpSpPr>
        <p:sp>
          <p:nvSpPr>
            <p:cNvPr id="26" name="TextBox 25">
              <a:extLst>
                <a:ext uri="{FF2B5EF4-FFF2-40B4-BE49-F238E27FC236}">
                  <a16:creationId xmlns="" xmlns:a16="http://schemas.microsoft.com/office/drawing/2014/main" id="{F53D7039-33AD-48BF-A7DF-086DAFC235BD}"/>
                </a:ext>
              </a:extLst>
            </p:cNvPr>
            <p:cNvSpPr txBox="1"/>
            <p:nvPr/>
          </p:nvSpPr>
          <p:spPr>
            <a:xfrm>
              <a:off x="3189316" y="4309327"/>
              <a:ext cx="2736304" cy="276999"/>
            </a:xfrm>
            <a:prstGeom prst="rect">
              <a:avLst/>
            </a:prstGeom>
            <a:noFill/>
          </p:spPr>
          <p:txBody>
            <a:bodyPr wrap="square" lIns="0" rtlCol="0" anchor="ctr">
              <a:spAutoFit/>
            </a:bodyPr>
            <a:lstStyle/>
            <a:p>
              <a:r>
                <a:rPr lang="en-US" altLang="ko-KR" sz="1200" b="1" dirty="0">
                  <a:solidFill>
                    <a:schemeClr val="tx1">
                      <a:lumMod val="75000"/>
                      <a:lumOff val="25000"/>
                    </a:schemeClr>
                  </a:solidFill>
                  <a:cs typeface="Arial" pitchFamily="34" charset="0"/>
                </a:rPr>
                <a:t>Business needs</a:t>
              </a:r>
              <a:endParaRPr lang="ko-KR" altLang="en-US" sz="1200" b="1" dirty="0">
                <a:solidFill>
                  <a:schemeClr val="tx1">
                    <a:lumMod val="75000"/>
                    <a:lumOff val="25000"/>
                  </a:schemeClr>
                </a:solidFill>
                <a:cs typeface="Arial" pitchFamily="34" charset="0"/>
              </a:endParaRPr>
            </a:p>
          </p:txBody>
        </p:sp>
        <p:sp>
          <p:nvSpPr>
            <p:cNvPr id="27" name="TextBox 26">
              <a:extLst>
                <a:ext uri="{FF2B5EF4-FFF2-40B4-BE49-F238E27FC236}">
                  <a16:creationId xmlns="" xmlns:a16="http://schemas.microsoft.com/office/drawing/2014/main" id="{EC64C7BE-A426-47E5-9488-5E2081BCACE7}"/>
                </a:ext>
              </a:extLst>
            </p:cNvPr>
            <p:cNvSpPr txBox="1"/>
            <p:nvPr/>
          </p:nvSpPr>
          <p:spPr>
            <a:xfrm>
              <a:off x="3189316" y="4564278"/>
              <a:ext cx="2736304" cy="646331"/>
            </a:xfrm>
            <a:prstGeom prst="rect">
              <a:avLst/>
            </a:prstGeom>
            <a:noFill/>
          </p:spPr>
          <p:txBody>
            <a:bodyPr wrap="square" lIns="0" rtlCol="0">
              <a:spAutoFit/>
            </a:bodyPr>
            <a:lstStyle/>
            <a:p>
              <a:r>
                <a:rPr lang="en-GB" altLang="ko-KR" sz="1200" dirty="0">
                  <a:solidFill>
                    <a:schemeClr val="tx1">
                      <a:lumMod val="75000"/>
                      <a:lumOff val="25000"/>
                    </a:schemeClr>
                  </a:solidFill>
                  <a:cs typeface="Arial" pitchFamily="34" charset="0"/>
                </a:rPr>
                <a:t>Discuss with our experts to design business use cases and find the best solutions for your organization.</a:t>
              </a:r>
              <a:endParaRPr lang="ko-KR" altLang="en-US" sz="1200" dirty="0">
                <a:solidFill>
                  <a:schemeClr val="tx1">
                    <a:lumMod val="75000"/>
                    <a:lumOff val="25000"/>
                  </a:schemeClr>
                </a:solidFill>
                <a:cs typeface="Arial" pitchFamily="34" charset="0"/>
              </a:endParaRPr>
            </a:p>
          </p:txBody>
        </p:sp>
      </p:grpSp>
      <p:sp>
        <p:nvSpPr>
          <p:cNvPr id="28" name="TextBox 27">
            <a:extLst>
              <a:ext uri="{FF2B5EF4-FFF2-40B4-BE49-F238E27FC236}">
                <a16:creationId xmlns="" xmlns:a16="http://schemas.microsoft.com/office/drawing/2014/main" id="{0BEF97A0-6534-4F2E-8BFF-CFAC15E0B9CA}"/>
              </a:ext>
            </a:extLst>
          </p:cNvPr>
          <p:cNvSpPr txBox="1"/>
          <p:nvPr/>
        </p:nvSpPr>
        <p:spPr>
          <a:xfrm>
            <a:off x="326755" y="1421272"/>
            <a:ext cx="777070" cy="830997"/>
          </a:xfrm>
          <a:prstGeom prst="rect">
            <a:avLst/>
          </a:prstGeom>
          <a:noFill/>
        </p:spPr>
        <p:txBody>
          <a:bodyPr wrap="square" lIns="0" tIns="0" rIns="0" bIns="0" rtlCol="0" anchor="ctr">
            <a:spAutoFit/>
          </a:bodyPr>
          <a:lstStyle/>
          <a:p>
            <a:pPr algn="r"/>
            <a:r>
              <a:rPr lang="en-US" altLang="ko-KR" sz="5400" b="1" dirty="0">
                <a:solidFill>
                  <a:srgbClr val="648CAA"/>
                </a:solidFill>
                <a:cs typeface="Arial" pitchFamily="34" charset="0"/>
              </a:rPr>
              <a:t>01</a:t>
            </a:r>
            <a:endParaRPr lang="ko-KR" altLang="en-US" sz="5400" b="1" dirty="0">
              <a:solidFill>
                <a:srgbClr val="648CAA"/>
              </a:solidFill>
              <a:cs typeface="Arial" pitchFamily="34" charset="0"/>
            </a:endParaRPr>
          </a:p>
        </p:txBody>
      </p:sp>
      <p:grpSp>
        <p:nvGrpSpPr>
          <p:cNvPr id="29" name="그룹 8">
            <a:extLst>
              <a:ext uri="{FF2B5EF4-FFF2-40B4-BE49-F238E27FC236}">
                <a16:creationId xmlns="" xmlns:a16="http://schemas.microsoft.com/office/drawing/2014/main" id="{098F1812-81E6-4591-B00A-434C341FF9D0}"/>
              </a:ext>
            </a:extLst>
          </p:cNvPr>
          <p:cNvGrpSpPr/>
          <p:nvPr/>
        </p:nvGrpSpPr>
        <p:grpSpPr>
          <a:xfrm>
            <a:off x="1366848" y="4517411"/>
            <a:ext cx="4071056" cy="901282"/>
            <a:chOff x="3189316" y="5173423"/>
            <a:chExt cx="2736304" cy="901282"/>
          </a:xfrm>
        </p:grpSpPr>
        <p:sp>
          <p:nvSpPr>
            <p:cNvPr id="30" name="TextBox 29">
              <a:extLst>
                <a:ext uri="{FF2B5EF4-FFF2-40B4-BE49-F238E27FC236}">
                  <a16:creationId xmlns="" xmlns:a16="http://schemas.microsoft.com/office/drawing/2014/main" id="{BAA022CD-98F1-4751-8D43-FCD090299EC3}"/>
                </a:ext>
              </a:extLst>
            </p:cNvPr>
            <p:cNvSpPr txBox="1"/>
            <p:nvPr/>
          </p:nvSpPr>
          <p:spPr>
            <a:xfrm>
              <a:off x="3189316" y="5173423"/>
              <a:ext cx="2736304" cy="276999"/>
            </a:xfrm>
            <a:prstGeom prst="rect">
              <a:avLst/>
            </a:prstGeom>
            <a:noFill/>
          </p:spPr>
          <p:txBody>
            <a:bodyPr wrap="square" lIns="0" rtlCol="0" anchor="ctr">
              <a:spAutoFit/>
            </a:bodyPr>
            <a:lstStyle/>
            <a:p>
              <a:r>
                <a:rPr lang="en-US" altLang="ko-KR" sz="1200" b="1" dirty="0">
                  <a:solidFill>
                    <a:schemeClr val="tx1">
                      <a:lumMod val="75000"/>
                      <a:lumOff val="25000"/>
                    </a:schemeClr>
                  </a:solidFill>
                  <a:cs typeface="Arial" pitchFamily="34" charset="0"/>
                </a:rPr>
                <a:t>Solution candidates</a:t>
              </a:r>
              <a:endParaRPr lang="ko-KR" altLang="en-US" sz="1200" b="1" dirty="0">
                <a:solidFill>
                  <a:schemeClr val="tx1">
                    <a:lumMod val="75000"/>
                    <a:lumOff val="25000"/>
                  </a:schemeClr>
                </a:solidFill>
                <a:cs typeface="Arial" pitchFamily="34" charset="0"/>
              </a:endParaRPr>
            </a:p>
          </p:txBody>
        </p:sp>
        <p:sp>
          <p:nvSpPr>
            <p:cNvPr id="31" name="TextBox 30">
              <a:extLst>
                <a:ext uri="{FF2B5EF4-FFF2-40B4-BE49-F238E27FC236}">
                  <a16:creationId xmlns="" xmlns:a16="http://schemas.microsoft.com/office/drawing/2014/main" id="{F79FE8B2-C076-4065-8F5E-95767301D733}"/>
                </a:ext>
              </a:extLst>
            </p:cNvPr>
            <p:cNvSpPr txBox="1"/>
            <p:nvPr/>
          </p:nvSpPr>
          <p:spPr>
            <a:xfrm>
              <a:off x="3189316" y="5428374"/>
              <a:ext cx="2736304" cy="646331"/>
            </a:xfrm>
            <a:prstGeom prst="rect">
              <a:avLst/>
            </a:prstGeom>
            <a:noFill/>
          </p:spPr>
          <p:txBody>
            <a:bodyPr wrap="square" lIns="0" rtlCol="0">
              <a:spAutoFit/>
            </a:bodyPr>
            <a:lstStyle/>
            <a:p>
              <a:r>
                <a:rPr lang="en-US" altLang="ko-KR" sz="1200" dirty="0">
                  <a:solidFill>
                    <a:schemeClr val="tx1">
                      <a:lumMod val="75000"/>
                      <a:lumOff val="25000"/>
                    </a:schemeClr>
                  </a:solidFill>
                  <a:cs typeface="Arial" pitchFamily="34" charset="0"/>
                </a:rPr>
                <a:t>We evaluate the available solutions check for the fitness and whether the solution satisfy business goals and requirements of our customers</a:t>
              </a:r>
              <a:endParaRPr lang="ko-KR" altLang="en-US" sz="1200" dirty="0">
                <a:solidFill>
                  <a:schemeClr val="tx1">
                    <a:lumMod val="75000"/>
                    <a:lumOff val="25000"/>
                  </a:schemeClr>
                </a:solidFill>
                <a:cs typeface="Arial" pitchFamily="34" charset="0"/>
              </a:endParaRPr>
            </a:p>
          </p:txBody>
        </p:sp>
      </p:grpSp>
      <p:sp>
        <p:nvSpPr>
          <p:cNvPr id="32" name="TextBox 31">
            <a:extLst>
              <a:ext uri="{FF2B5EF4-FFF2-40B4-BE49-F238E27FC236}">
                <a16:creationId xmlns="" xmlns:a16="http://schemas.microsoft.com/office/drawing/2014/main" id="{B2B647EB-721A-4558-A88D-3CD410B3A759}"/>
              </a:ext>
            </a:extLst>
          </p:cNvPr>
          <p:cNvSpPr txBox="1"/>
          <p:nvPr/>
        </p:nvSpPr>
        <p:spPr>
          <a:xfrm>
            <a:off x="326755" y="4517411"/>
            <a:ext cx="864096" cy="830997"/>
          </a:xfrm>
          <a:prstGeom prst="rect">
            <a:avLst/>
          </a:prstGeom>
          <a:noFill/>
        </p:spPr>
        <p:txBody>
          <a:bodyPr wrap="square" lIns="0" tIns="0" rIns="0" bIns="0" rtlCol="0" anchor="ctr">
            <a:spAutoFit/>
          </a:bodyPr>
          <a:lstStyle/>
          <a:p>
            <a:pPr algn="r"/>
            <a:r>
              <a:rPr lang="en-US" altLang="ko-KR" sz="5400" b="1" dirty="0">
                <a:solidFill>
                  <a:srgbClr val="648CAA"/>
                </a:solidFill>
                <a:cs typeface="Arial" pitchFamily="34" charset="0"/>
              </a:rPr>
              <a:t>03</a:t>
            </a:r>
            <a:endParaRPr lang="ko-KR" altLang="en-US" sz="5400" b="1" dirty="0">
              <a:solidFill>
                <a:srgbClr val="648CAA"/>
              </a:solidFill>
              <a:cs typeface="Arial" pitchFamily="34" charset="0"/>
            </a:endParaRPr>
          </a:p>
        </p:txBody>
      </p:sp>
      <p:grpSp>
        <p:nvGrpSpPr>
          <p:cNvPr id="33" name="그룹 6">
            <a:extLst>
              <a:ext uri="{FF2B5EF4-FFF2-40B4-BE49-F238E27FC236}">
                <a16:creationId xmlns="" xmlns:a16="http://schemas.microsoft.com/office/drawing/2014/main" id="{EE8BCFB5-6286-47EC-9573-CE59EC80F1A5}"/>
              </a:ext>
            </a:extLst>
          </p:cNvPr>
          <p:cNvGrpSpPr/>
          <p:nvPr/>
        </p:nvGrpSpPr>
        <p:grpSpPr>
          <a:xfrm>
            <a:off x="1366848" y="2975070"/>
            <a:ext cx="4071056" cy="901282"/>
            <a:chOff x="7040896" y="4309327"/>
            <a:chExt cx="2736304" cy="901282"/>
          </a:xfrm>
        </p:grpSpPr>
        <p:sp>
          <p:nvSpPr>
            <p:cNvPr id="34" name="TextBox 33">
              <a:extLst>
                <a:ext uri="{FF2B5EF4-FFF2-40B4-BE49-F238E27FC236}">
                  <a16:creationId xmlns="" xmlns:a16="http://schemas.microsoft.com/office/drawing/2014/main" id="{2DC2C007-7C8A-4F87-9E65-7B8536517A05}"/>
                </a:ext>
              </a:extLst>
            </p:cNvPr>
            <p:cNvSpPr txBox="1"/>
            <p:nvPr/>
          </p:nvSpPr>
          <p:spPr>
            <a:xfrm>
              <a:off x="7040896" y="4309327"/>
              <a:ext cx="2736304" cy="276999"/>
            </a:xfrm>
            <a:prstGeom prst="rect">
              <a:avLst/>
            </a:prstGeom>
            <a:noFill/>
          </p:spPr>
          <p:txBody>
            <a:bodyPr wrap="square" lIns="0" rtlCol="0" anchor="ctr">
              <a:spAutoFit/>
            </a:bodyPr>
            <a:lstStyle/>
            <a:p>
              <a:r>
                <a:rPr lang="en-US" altLang="ko-KR" sz="1200" b="1" dirty="0">
                  <a:solidFill>
                    <a:schemeClr val="tx1">
                      <a:lumMod val="75000"/>
                      <a:lumOff val="25000"/>
                    </a:schemeClr>
                  </a:solidFill>
                  <a:cs typeface="Arial" pitchFamily="34" charset="0"/>
                </a:rPr>
                <a:t>Problem definition and requirements evaluation.</a:t>
              </a:r>
              <a:endParaRPr lang="ko-KR" altLang="en-US" sz="1200" b="1" dirty="0">
                <a:solidFill>
                  <a:schemeClr val="tx1">
                    <a:lumMod val="75000"/>
                    <a:lumOff val="25000"/>
                  </a:schemeClr>
                </a:solidFill>
                <a:cs typeface="Arial" pitchFamily="34" charset="0"/>
              </a:endParaRPr>
            </a:p>
          </p:txBody>
        </p:sp>
        <p:sp>
          <p:nvSpPr>
            <p:cNvPr id="35" name="TextBox 34">
              <a:extLst>
                <a:ext uri="{FF2B5EF4-FFF2-40B4-BE49-F238E27FC236}">
                  <a16:creationId xmlns="" xmlns:a16="http://schemas.microsoft.com/office/drawing/2014/main" id="{402C36B4-AC65-4A13-A00E-8BF86C3523FE}"/>
                </a:ext>
              </a:extLst>
            </p:cNvPr>
            <p:cNvSpPr txBox="1"/>
            <p:nvPr/>
          </p:nvSpPr>
          <p:spPr>
            <a:xfrm>
              <a:off x="7040896" y="4564278"/>
              <a:ext cx="2736304" cy="646331"/>
            </a:xfrm>
            <a:prstGeom prst="rect">
              <a:avLst/>
            </a:prstGeom>
            <a:noFill/>
          </p:spPr>
          <p:txBody>
            <a:bodyPr wrap="square" lIns="0" rtlCol="0">
              <a:spAutoFit/>
            </a:bodyPr>
            <a:lstStyle/>
            <a:p>
              <a:r>
                <a:rPr lang="en-GB" altLang="ko-KR" sz="1200" dirty="0">
                  <a:solidFill>
                    <a:schemeClr val="tx1">
                      <a:lumMod val="75000"/>
                      <a:lumOff val="25000"/>
                    </a:schemeClr>
                  </a:solidFill>
                  <a:cs typeface="Arial" pitchFamily="34" charset="0"/>
                </a:rPr>
                <a:t>Leverage the available data and data sources to evaluate the existing technology and custom state of the art solutions. </a:t>
              </a:r>
              <a:endParaRPr lang="ko-KR" altLang="en-US" sz="1200" dirty="0">
                <a:solidFill>
                  <a:schemeClr val="tx1">
                    <a:lumMod val="75000"/>
                    <a:lumOff val="25000"/>
                  </a:schemeClr>
                </a:solidFill>
                <a:cs typeface="Arial" pitchFamily="34" charset="0"/>
              </a:endParaRPr>
            </a:p>
          </p:txBody>
        </p:sp>
      </p:grpSp>
      <p:grpSp>
        <p:nvGrpSpPr>
          <p:cNvPr id="37" name="그룹 4">
            <a:extLst>
              <a:ext uri="{FF2B5EF4-FFF2-40B4-BE49-F238E27FC236}">
                <a16:creationId xmlns="" xmlns:a16="http://schemas.microsoft.com/office/drawing/2014/main" id="{86CC26EA-A172-47AF-915A-8857C3B78E8D}"/>
              </a:ext>
            </a:extLst>
          </p:cNvPr>
          <p:cNvGrpSpPr/>
          <p:nvPr/>
        </p:nvGrpSpPr>
        <p:grpSpPr>
          <a:xfrm>
            <a:off x="6907520" y="1421272"/>
            <a:ext cx="4071056" cy="716616"/>
            <a:chOff x="7040896" y="5173423"/>
            <a:chExt cx="2736304" cy="716616"/>
          </a:xfrm>
        </p:grpSpPr>
        <p:sp>
          <p:nvSpPr>
            <p:cNvPr id="38" name="TextBox 37">
              <a:extLst>
                <a:ext uri="{FF2B5EF4-FFF2-40B4-BE49-F238E27FC236}">
                  <a16:creationId xmlns="" xmlns:a16="http://schemas.microsoft.com/office/drawing/2014/main" id="{35A2FEA1-AAE4-4E26-8907-9BBAA8A7A488}"/>
                </a:ext>
              </a:extLst>
            </p:cNvPr>
            <p:cNvSpPr txBox="1"/>
            <p:nvPr/>
          </p:nvSpPr>
          <p:spPr>
            <a:xfrm>
              <a:off x="7040896" y="5173423"/>
              <a:ext cx="2736304" cy="276999"/>
            </a:xfrm>
            <a:prstGeom prst="rect">
              <a:avLst/>
            </a:prstGeom>
            <a:noFill/>
          </p:spPr>
          <p:txBody>
            <a:bodyPr wrap="square" lIns="0" rtlCol="0" anchor="ctr">
              <a:spAutoFit/>
            </a:bodyPr>
            <a:lstStyle/>
            <a:p>
              <a:r>
                <a:rPr lang="en-US" altLang="ko-KR" sz="1200" b="1" dirty="0">
                  <a:solidFill>
                    <a:schemeClr val="tx1">
                      <a:lumMod val="75000"/>
                      <a:lumOff val="25000"/>
                    </a:schemeClr>
                  </a:solidFill>
                  <a:cs typeface="Arial" pitchFamily="34" charset="0"/>
                </a:rPr>
                <a:t>AI model implementation </a:t>
              </a:r>
              <a:endParaRPr lang="ko-KR" altLang="en-US" sz="1200" b="1" dirty="0">
                <a:solidFill>
                  <a:schemeClr val="tx1">
                    <a:lumMod val="75000"/>
                    <a:lumOff val="25000"/>
                  </a:schemeClr>
                </a:solidFill>
                <a:cs typeface="Arial" pitchFamily="34" charset="0"/>
              </a:endParaRPr>
            </a:p>
          </p:txBody>
        </p:sp>
        <p:sp>
          <p:nvSpPr>
            <p:cNvPr id="39" name="TextBox 38">
              <a:extLst>
                <a:ext uri="{FF2B5EF4-FFF2-40B4-BE49-F238E27FC236}">
                  <a16:creationId xmlns="" xmlns:a16="http://schemas.microsoft.com/office/drawing/2014/main" id="{52F509AB-D8F1-429E-BBF1-226DE363BC15}"/>
                </a:ext>
              </a:extLst>
            </p:cNvPr>
            <p:cNvSpPr txBox="1"/>
            <p:nvPr/>
          </p:nvSpPr>
          <p:spPr>
            <a:xfrm>
              <a:off x="7040896" y="5428374"/>
              <a:ext cx="2736304" cy="461665"/>
            </a:xfrm>
            <a:prstGeom prst="rect">
              <a:avLst/>
            </a:prstGeom>
            <a:noFill/>
          </p:spPr>
          <p:txBody>
            <a:bodyPr wrap="square" lIns="0" rtlCol="0">
              <a:spAutoFit/>
            </a:bodyPr>
            <a:lstStyle/>
            <a:p>
              <a:r>
                <a:rPr lang="en-GB" altLang="ko-KR" sz="1200" dirty="0">
                  <a:solidFill>
                    <a:schemeClr val="tx1">
                      <a:lumMod val="75000"/>
                      <a:lumOff val="25000"/>
                    </a:schemeClr>
                  </a:solidFill>
                  <a:cs typeface="Arial" pitchFamily="34" charset="0"/>
                </a:rPr>
                <a:t>Our team will develop a bespoke solution capable of achieving the required functionality and performance.</a:t>
              </a:r>
              <a:endParaRPr lang="ko-KR" altLang="en-US" sz="1200" dirty="0">
                <a:solidFill>
                  <a:schemeClr val="tx1">
                    <a:lumMod val="75000"/>
                    <a:lumOff val="25000"/>
                  </a:schemeClr>
                </a:solidFill>
                <a:cs typeface="Arial" pitchFamily="34" charset="0"/>
              </a:endParaRPr>
            </a:p>
          </p:txBody>
        </p:sp>
      </p:grpSp>
      <p:sp>
        <p:nvSpPr>
          <p:cNvPr id="40" name="TextBox 39">
            <a:extLst>
              <a:ext uri="{FF2B5EF4-FFF2-40B4-BE49-F238E27FC236}">
                <a16:creationId xmlns="" xmlns:a16="http://schemas.microsoft.com/office/drawing/2014/main" id="{CDCC12CF-7FF4-4A95-96FF-BA9AAE2D5B0B}"/>
              </a:ext>
            </a:extLst>
          </p:cNvPr>
          <p:cNvSpPr txBox="1"/>
          <p:nvPr/>
        </p:nvSpPr>
        <p:spPr>
          <a:xfrm>
            <a:off x="5867427" y="1421272"/>
            <a:ext cx="864096" cy="830997"/>
          </a:xfrm>
          <a:prstGeom prst="rect">
            <a:avLst/>
          </a:prstGeom>
          <a:noFill/>
        </p:spPr>
        <p:txBody>
          <a:bodyPr wrap="square" lIns="0" tIns="0" rIns="0" bIns="0" rtlCol="0" anchor="ctr">
            <a:spAutoFit/>
          </a:bodyPr>
          <a:lstStyle/>
          <a:p>
            <a:pPr algn="r"/>
            <a:r>
              <a:rPr lang="en-US" altLang="ko-KR" sz="5400" b="1" dirty="0">
                <a:solidFill>
                  <a:srgbClr val="648CAA"/>
                </a:solidFill>
                <a:cs typeface="Arial" pitchFamily="34" charset="0"/>
              </a:rPr>
              <a:t>04</a:t>
            </a:r>
            <a:endParaRPr lang="ko-KR" altLang="en-US" sz="5400" b="1" dirty="0">
              <a:solidFill>
                <a:srgbClr val="648CAA"/>
              </a:solidFill>
              <a:cs typeface="Arial" pitchFamily="34" charset="0"/>
            </a:endParaRPr>
          </a:p>
        </p:txBody>
      </p:sp>
      <p:grpSp>
        <p:nvGrpSpPr>
          <p:cNvPr id="43" name="그룹 4">
            <a:extLst>
              <a:ext uri="{FF2B5EF4-FFF2-40B4-BE49-F238E27FC236}">
                <a16:creationId xmlns="" xmlns:a16="http://schemas.microsoft.com/office/drawing/2014/main" id="{86CC26EA-A172-47AF-915A-8857C3B78E8D}"/>
              </a:ext>
            </a:extLst>
          </p:cNvPr>
          <p:cNvGrpSpPr/>
          <p:nvPr/>
        </p:nvGrpSpPr>
        <p:grpSpPr>
          <a:xfrm>
            <a:off x="6907520" y="2975070"/>
            <a:ext cx="4071056" cy="901282"/>
            <a:chOff x="7040896" y="5173423"/>
            <a:chExt cx="2736304" cy="901282"/>
          </a:xfrm>
        </p:grpSpPr>
        <p:sp>
          <p:nvSpPr>
            <p:cNvPr id="44" name="TextBox 43">
              <a:extLst>
                <a:ext uri="{FF2B5EF4-FFF2-40B4-BE49-F238E27FC236}">
                  <a16:creationId xmlns="" xmlns:a16="http://schemas.microsoft.com/office/drawing/2014/main" id="{35A2FEA1-AAE4-4E26-8907-9BBAA8A7A488}"/>
                </a:ext>
              </a:extLst>
            </p:cNvPr>
            <p:cNvSpPr txBox="1"/>
            <p:nvPr/>
          </p:nvSpPr>
          <p:spPr>
            <a:xfrm>
              <a:off x="7040896" y="5173423"/>
              <a:ext cx="2736304" cy="276999"/>
            </a:xfrm>
            <a:prstGeom prst="rect">
              <a:avLst/>
            </a:prstGeom>
            <a:noFill/>
          </p:spPr>
          <p:txBody>
            <a:bodyPr wrap="square" lIns="0" rtlCol="0" anchor="ctr">
              <a:spAutoFit/>
            </a:bodyPr>
            <a:lstStyle/>
            <a:p>
              <a:r>
                <a:rPr lang="en-US" altLang="ko-KR" sz="1200" b="1" dirty="0">
                  <a:solidFill>
                    <a:schemeClr val="tx1">
                      <a:lumMod val="75000"/>
                      <a:lumOff val="25000"/>
                    </a:schemeClr>
                  </a:solidFill>
                  <a:cs typeface="Arial" pitchFamily="34" charset="0"/>
                </a:rPr>
                <a:t>Minimum viable product (MVP) </a:t>
              </a:r>
              <a:endParaRPr lang="ko-KR" altLang="en-US" sz="1200" b="1" dirty="0">
                <a:solidFill>
                  <a:schemeClr val="tx1">
                    <a:lumMod val="75000"/>
                    <a:lumOff val="25000"/>
                  </a:schemeClr>
                </a:solidFill>
                <a:cs typeface="Arial" pitchFamily="34" charset="0"/>
              </a:endParaRPr>
            </a:p>
          </p:txBody>
        </p:sp>
        <p:sp>
          <p:nvSpPr>
            <p:cNvPr id="45" name="TextBox 44">
              <a:extLst>
                <a:ext uri="{FF2B5EF4-FFF2-40B4-BE49-F238E27FC236}">
                  <a16:creationId xmlns="" xmlns:a16="http://schemas.microsoft.com/office/drawing/2014/main" id="{52F509AB-D8F1-429E-BBF1-226DE363BC15}"/>
                </a:ext>
              </a:extLst>
            </p:cNvPr>
            <p:cNvSpPr txBox="1"/>
            <p:nvPr/>
          </p:nvSpPr>
          <p:spPr>
            <a:xfrm>
              <a:off x="7040896" y="5428374"/>
              <a:ext cx="2736304" cy="646331"/>
            </a:xfrm>
            <a:prstGeom prst="rect">
              <a:avLst/>
            </a:prstGeom>
            <a:noFill/>
          </p:spPr>
          <p:txBody>
            <a:bodyPr wrap="square" lIns="0" rtlCol="0">
              <a:spAutoFit/>
            </a:bodyPr>
            <a:lstStyle/>
            <a:p>
              <a:r>
                <a:rPr lang="en-GB" altLang="ko-KR" sz="1200" dirty="0">
                  <a:solidFill>
                    <a:schemeClr val="tx1">
                      <a:lumMod val="75000"/>
                      <a:lumOff val="25000"/>
                    </a:schemeClr>
                  </a:solidFill>
                  <a:cs typeface="Arial" pitchFamily="34" charset="0"/>
                </a:rPr>
                <a:t>Our team will integrate the AI model and produce a MVP with enough features to satisfy early customers, and provide feedback for future product development.</a:t>
              </a:r>
              <a:endParaRPr lang="ko-KR" altLang="en-US" sz="1200" dirty="0">
                <a:solidFill>
                  <a:schemeClr val="tx1">
                    <a:lumMod val="75000"/>
                    <a:lumOff val="25000"/>
                  </a:schemeClr>
                </a:solidFill>
                <a:cs typeface="Arial" pitchFamily="34" charset="0"/>
              </a:endParaRPr>
            </a:p>
          </p:txBody>
        </p:sp>
      </p:grpSp>
      <p:sp>
        <p:nvSpPr>
          <p:cNvPr id="46" name="TextBox 45">
            <a:extLst>
              <a:ext uri="{FF2B5EF4-FFF2-40B4-BE49-F238E27FC236}">
                <a16:creationId xmlns="" xmlns:a16="http://schemas.microsoft.com/office/drawing/2014/main" id="{CDCC12CF-7FF4-4A95-96FF-BA9AAE2D5B0B}"/>
              </a:ext>
            </a:extLst>
          </p:cNvPr>
          <p:cNvSpPr txBox="1"/>
          <p:nvPr/>
        </p:nvSpPr>
        <p:spPr>
          <a:xfrm>
            <a:off x="5867427" y="2975070"/>
            <a:ext cx="864096" cy="830997"/>
          </a:xfrm>
          <a:prstGeom prst="rect">
            <a:avLst/>
          </a:prstGeom>
          <a:noFill/>
        </p:spPr>
        <p:txBody>
          <a:bodyPr wrap="square" lIns="0" tIns="0" rIns="0" bIns="0" rtlCol="0" anchor="ctr">
            <a:spAutoFit/>
          </a:bodyPr>
          <a:lstStyle/>
          <a:p>
            <a:pPr algn="r"/>
            <a:r>
              <a:rPr lang="en-US" altLang="ko-KR" sz="5400" b="1" dirty="0">
                <a:solidFill>
                  <a:srgbClr val="648CAA"/>
                </a:solidFill>
                <a:cs typeface="Arial" pitchFamily="34" charset="0"/>
              </a:rPr>
              <a:t>05</a:t>
            </a:r>
            <a:endParaRPr lang="ko-KR" altLang="en-US" sz="5400" b="1" dirty="0">
              <a:solidFill>
                <a:srgbClr val="648CAA"/>
              </a:solidFill>
              <a:cs typeface="Arial" pitchFamily="34" charset="0"/>
            </a:endParaRPr>
          </a:p>
        </p:txBody>
      </p:sp>
      <p:sp>
        <p:nvSpPr>
          <p:cNvPr id="56" name="TextBox 55">
            <a:extLst>
              <a:ext uri="{FF2B5EF4-FFF2-40B4-BE49-F238E27FC236}">
                <a16:creationId xmlns="" xmlns:a16="http://schemas.microsoft.com/office/drawing/2014/main" id="{0BEF97A0-6534-4F2E-8BFF-CFAC15E0B9CA}"/>
              </a:ext>
            </a:extLst>
          </p:cNvPr>
          <p:cNvSpPr txBox="1"/>
          <p:nvPr/>
        </p:nvSpPr>
        <p:spPr>
          <a:xfrm>
            <a:off x="326755" y="2975070"/>
            <a:ext cx="777070" cy="830997"/>
          </a:xfrm>
          <a:prstGeom prst="rect">
            <a:avLst/>
          </a:prstGeom>
          <a:noFill/>
        </p:spPr>
        <p:txBody>
          <a:bodyPr wrap="square" lIns="0" tIns="0" rIns="0" bIns="0" rtlCol="0" anchor="ctr">
            <a:spAutoFit/>
          </a:bodyPr>
          <a:lstStyle/>
          <a:p>
            <a:pPr algn="r"/>
            <a:r>
              <a:rPr lang="en-US" altLang="ko-KR" sz="5400" b="1" dirty="0">
                <a:solidFill>
                  <a:srgbClr val="648CAA"/>
                </a:solidFill>
                <a:cs typeface="Arial" pitchFamily="34" charset="0"/>
              </a:rPr>
              <a:t>02</a:t>
            </a:r>
            <a:endParaRPr lang="ko-KR" altLang="en-US" sz="5400" b="1" dirty="0">
              <a:solidFill>
                <a:srgbClr val="648CAA"/>
              </a:solidFill>
              <a:cs typeface="Arial" pitchFamily="34" charset="0"/>
            </a:endParaRPr>
          </a:p>
        </p:txBody>
      </p:sp>
      <p:grpSp>
        <p:nvGrpSpPr>
          <p:cNvPr id="57" name="그룹 4">
            <a:extLst>
              <a:ext uri="{FF2B5EF4-FFF2-40B4-BE49-F238E27FC236}">
                <a16:creationId xmlns="" xmlns:a16="http://schemas.microsoft.com/office/drawing/2014/main" id="{86CC26EA-A172-47AF-915A-8857C3B78E8D}"/>
              </a:ext>
            </a:extLst>
          </p:cNvPr>
          <p:cNvGrpSpPr/>
          <p:nvPr/>
        </p:nvGrpSpPr>
        <p:grpSpPr>
          <a:xfrm>
            <a:off x="6907520" y="4517411"/>
            <a:ext cx="3249737" cy="1455280"/>
            <a:chOff x="7040896" y="5173423"/>
            <a:chExt cx="2736304" cy="1455280"/>
          </a:xfrm>
        </p:grpSpPr>
        <p:sp>
          <p:nvSpPr>
            <p:cNvPr id="58" name="TextBox 57">
              <a:extLst>
                <a:ext uri="{FF2B5EF4-FFF2-40B4-BE49-F238E27FC236}">
                  <a16:creationId xmlns="" xmlns:a16="http://schemas.microsoft.com/office/drawing/2014/main" id="{35A2FEA1-AAE4-4E26-8907-9BBAA8A7A488}"/>
                </a:ext>
              </a:extLst>
            </p:cNvPr>
            <p:cNvSpPr txBox="1"/>
            <p:nvPr/>
          </p:nvSpPr>
          <p:spPr>
            <a:xfrm>
              <a:off x="7040896" y="5173423"/>
              <a:ext cx="2736304" cy="276999"/>
            </a:xfrm>
            <a:prstGeom prst="rect">
              <a:avLst/>
            </a:prstGeom>
            <a:noFill/>
          </p:spPr>
          <p:txBody>
            <a:bodyPr wrap="square" lIns="0" rtlCol="0" anchor="ctr">
              <a:spAutoFit/>
            </a:bodyPr>
            <a:lstStyle/>
            <a:p>
              <a:r>
                <a:rPr lang="en-US" altLang="ko-KR" sz="1200" b="1" dirty="0">
                  <a:solidFill>
                    <a:schemeClr val="tx1">
                      <a:lumMod val="75000"/>
                      <a:lumOff val="25000"/>
                    </a:schemeClr>
                  </a:solidFill>
                  <a:cs typeface="Arial" pitchFamily="34" charset="0"/>
                </a:rPr>
                <a:t>Elaborated options</a:t>
              </a:r>
              <a:endParaRPr lang="ko-KR" altLang="en-US" sz="1200" b="1" dirty="0">
                <a:solidFill>
                  <a:schemeClr val="tx1">
                    <a:lumMod val="75000"/>
                    <a:lumOff val="25000"/>
                  </a:schemeClr>
                </a:solidFill>
                <a:cs typeface="Arial" pitchFamily="34" charset="0"/>
              </a:endParaRPr>
            </a:p>
          </p:txBody>
        </p:sp>
        <p:sp>
          <p:nvSpPr>
            <p:cNvPr id="59" name="TextBox 58">
              <a:extLst>
                <a:ext uri="{FF2B5EF4-FFF2-40B4-BE49-F238E27FC236}">
                  <a16:creationId xmlns="" xmlns:a16="http://schemas.microsoft.com/office/drawing/2014/main" id="{52F509AB-D8F1-429E-BBF1-226DE363BC15}"/>
                </a:ext>
              </a:extLst>
            </p:cNvPr>
            <p:cNvSpPr txBox="1"/>
            <p:nvPr/>
          </p:nvSpPr>
          <p:spPr>
            <a:xfrm>
              <a:off x="7040896" y="5428374"/>
              <a:ext cx="2736304" cy="1200329"/>
            </a:xfrm>
            <a:prstGeom prst="rect">
              <a:avLst/>
            </a:prstGeom>
            <a:noFill/>
          </p:spPr>
          <p:txBody>
            <a:bodyPr wrap="square" lIns="0" rtlCol="0">
              <a:spAutoFit/>
            </a:bodyPr>
            <a:lstStyle/>
            <a:p>
              <a:r>
                <a:rPr lang="en-GB" altLang="ko-KR" sz="1200" dirty="0">
                  <a:solidFill>
                    <a:schemeClr val="tx1">
                      <a:lumMod val="75000"/>
                      <a:lumOff val="25000"/>
                    </a:schemeClr>
                  </a:solidFill>
                  <a:cs typeface="Arial" pitchFamily="34" charset="0"/>
                </a:rPr>
                <a:t>Our team will deploy the final solution either in the cloud or on premises. We will integrate it within the existing systems and processes, as well as ensure that the product quality improves over time based on the incoming data.</a:t>
              </a:r>
              <a:endParaRPr lang="ko-KR" altLang="en-US" sz="1200" dirty="0">
                <a:solidFill>
                  <a:schemeClr val="tx1">
                    <a:lumMod val="75000"/>
                    <a:lumOff val="25000"/>
                  </a:schemeClr>
                </a:solidFill>
                <a:cs typeface="Arial" pitchFamily="34" charset="0"/>
              </a:endParaRPr>
            </a:p>
          </p:txBody>
        </p:sp>
      </p:grpSp>
      <p:sp>
        <p:nvSpPr>
          <p:cNvPr id="60" name="TextBox 59">
            <a:extLst>
              <a:ext uri="{FF2B5EF4-FFF2-40B4-BE49-F238E27FC236}">
                <a16:creationId xmlns="" xmlns:a16="http://schemas.microsoft.com/office/drawing/2014/main" id="{CDCC12CF-7FF4-4A95-96FF-BA9AAE2D5B0B}"/>
              </a:ext>
            </a:extLst>
          </p:cNvPr>
          <p:cNvSpPr txBox="1"/>
          <p:nvPr/>
        </p:nvSpPr>
        <p:spPr>
          <a:xfrm>
            <a:off x="5867427" y="4517411"/>
            <a:ext cx="864096" cy="830997"/>
          </a:xfrm>
          <a:prstGeom prst="rect">
            <a:avLst/>
          </a:prstGeom>
          <a:noFill/>
        </p:spPr>
        <p:txBody>
          <a:bodyPr wrap="square" lIns="0" tIns="0" rIns="0" bIns="0" rtlCol="0" anchor="ctr">
            <a:spAutoFit/>
          </a:bodyPr>
          <a:lstStyle/>
          <a:p>
            <a:pPr algn="r"/>
            <a:r>
              <a:rPr lang="en-US" altLang="ko-KR" sz="5400" b="1" dirty="0">
                <a:solidFill>
                  <a:srgbClr val="648CAA"/>
                </a:solidFill>
                <a:cs typeface="Arial" pitchFamily="34" charset="0"/>
              </a:rPr>
              <a:t>06</a:t>
            </a:r>
            <a:endParaRPr lang="ko-KR" altLang="en-US" sz="5400" b="1" dirty="0">
              <a:solidFill>
                <a:srgbClr val="648CAA"/>
              </a:solidFill>
              <a:cs typeface="Arial" pitchFamily="34" charset="0"/>
            </a:endParaRPr>
          </a:p>
        </p:txBody>
      </p:sp>
    </p:spTree>
    <p:extLst>
      <p:ext uri="{BB962C8B-B14F-4D97-AF65-F5344CB8AC3E}">
        <p14:creationId xmlns:p14="http://schemas.microsoft.com/office/powerpoint/2010/main" val="3841008855"/>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6300</TotalTime>
  <Words>451</Words>
  <Application>Microsoft Office PowerPoint</Application>
  <PresentationFormat>Custom</PresentationFormat>
  <Paragraphs>55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Expertise and Experience</vt:lpstr>
      <vt:lpstr>What do we offer ?</vt:lpstr>
      <vt:lpstr>Route to a complete AI 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Rahat Iqbal</dc:creator>
  <cp:lastModifiedBy>Tom</cp:lastModifiedBy>
  <cp:revision>413</cp:revision>
  <dcterms:modified xsi:type="dcterms:W3CDTF">2019-03-07T23:34:37Z</dcterms:modified>
</cp:coreProperties>
</file>